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8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5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8992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65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836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4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80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9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8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5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4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6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8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6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7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1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8AA39A-01F7-1322-1FD0-F82A6C7BF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0693" y="914400"/>
            <a:ext cx="9440034" cy="2683941"/>
          </a:xfrm>
          <a:blipFill>
            <a:blip r:embed="rId2"/>
            <a:tile tx="0" ty="0" sx="100000" sy="100000" flip="none" algn="tl"/>
          </a:blipFill>
          <a:ln w="38100"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  <a:t>Subject Name: Transportation Engineering</a:t>
            </a:r>
            <a:b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</a:br>
            <a: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  <a:t/>
            </a:r>
            <a:br>
              <a:rPr lang="en-US" sz="3600" b="1" kern="1200" dirty="0">
                <a:solidFill>
                  <a:schemeClr val="tx1"/>
                </a:solidFill>
                <a:effectLst/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Chapter-02: </a:t>
            </a:r>
            <a:r>
              <a:rPr lang="en-US" sz="32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সড়কের</a:t>
            </a:r>
            <a:r>
              <a:rPr lang="en-US" sz="32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জ্যামিতিক</a:t>
            </a:r>
            <a:r>
              <a:rPr lang="en-US" sz="32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গঠন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>, </a:t>
            </a:r>
            <a:r>
              <a:rPr lang="en-US" sz="3200" b="1" dirty="0" err="1">
                <a:latin typeface="Nikosh" panose="02000000000000000000" pitchFamily="2" charset="0"/>
                <a:cs typeface="Nikosh" panose="02000000000000000000" pitchFamily="2" charset="0"/>
              </a:rPr>
              <a:t>প্রস্থচ্ছেদ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> ও </a:t>
            </a:r>
            <a:r>
              <a:rPr lang="en-US" sz="3200" b="1" dirty="0" err="1">
                <a:latin typeface="Nikosh" panose="02000000000000000000" pitchFamily="2" charset="0"/>
                <a:cs typeface="Nikosh" panose="02000000000000000000" pitchFamily="2" charset="0"/>
              </a:rPr>
              <a:t>সন্ধির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200" b="1" dirty="0" err="1">
                <a:latin typeface="Nikosh" panose="02000000000000000000" pitchFamily="2" charset="0"/>
                <a:cs typeface="Nikosh" panose="02000000000000000000" pitchFamily="2" charset="0"/>
              </a:rPr>
              <a:t>অনুধাবন</a:t>
            </a:r>
            <a: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  <a:t/>
            </a:r>
            <a:br>
              <a:rPr lang="en-US" sz="3200" b="1" dirty="0">
                <a:latin typeface="Nikosh" panose="02000000000000000000" pitchFamily="2" charset="0"/>
                <a:cs typeface="Nikosh" panose="02000000000000000000" pitchFamily="2" charset="0"/>
              </a:rPr>
            </a:br>
            <a:endParaRPr lang="en-US" sz="32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1CA15EA-A649-9E16-2B76-BBD0C0877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4" y="4091579"/>
            <a:ext cx="8915399" cy="1741954"/>
          </a:xfrm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Nikosh"/>
              </a:rPr>
              <a:t>Teacher: Md Faruk Hossain</a:t>
            </a:r>
            <a:r>
              <a:rPr lang="en-US" sz="3200" b="1" i="1" dirty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i="1" dirty="0">
                <a:solidFill>
                  <a:schemeClr val="tx1"/>
                </a:solidFill>
                <a:latin typeface="Nikosh"/>
              </a:rPr>
            </a:br>
            <a:r>
              <a:rPr lang="en-US" sz="3200" b="1" dirty="0">
                <a:solidFill>
                  <a:schemeClr val="tx1"/>
                </a:solidFill>
                <a:latin typeface="Nikosh"/>
              </a:rPr>
              <a:t>Junior instructor(tech/survey</a:t>
            </a:r>
            <a:r>
              <a:rPr lang="en-US" sz="3200" b="1" dirty="0" smtClean="0">
                <a:solidFill>
                  <a:schemeClr val="tx1"/>
                </a:solidFill>
                <a:latin typeface="Nikosh"/>
              </a:rPr>
              <a:t>)</a:t>
            </a:r>
          </a:p>
          <a:p>
            <a:r>
              <a:rPr lang="en-US" sz="3200" b="1" dirty="0">
                <a:solidFill>
                  <a:schemeClr val="tx1"/>
                </a:solidFill>
                <a:latin typeface="Nikosh"/>
              </a:rPr>
              <a:t>Bangladesh Survey Institute</a:t>
            </a:r>
            <a:endParaRPr lang="en-US" sz="3200" dirty="0"/>
          </a:p>
          <a:p>
            <a:r>
              <a:rPr lang="en-US" sz="3200" b="1" dirty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dirty="0">
                <a:solidFill>
                  <a:schemeClr val="tx1"/>
                </a:solidFill>
                <a:latin typeface="Nikosh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6080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6F0336-F099-F6B2-F654-60AF78C6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9089" y="657061"/>
            <a:ext cx="4466902" cy="66923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s-IN" sz="3600" dirty="0">
                <a:latin typeface="Nikosh" panose="02000000000000000000" pitchFamily="2" charset="0"/>
                <a:cs typeface="Nikosh" panose="02000000000000000000" pitchFamily="2" charset="0"/>
              </a:rPr>
              <a:t>পার্শ্বঢাল</a:t>
            </a:r>
            <a:endParaRPr lang="en-US" sz="36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B1DFDB1-8FFD-723E-0A02-C02D50678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472" y="1845276"/>
            <a:ext cx="8915400" cy="37776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36900" indent="0">
              <a:buNone/>
            </a:pPr>
            <a:r>
              <a:rPr lang="as-IN" sz="1800" dirty="0">
                <a:latin typeface="Nikosh" panose="02000000000000000000" pitchFamily="2" charset="0"/>
                <a:cs typeface="Nikosh" panose="02000000000000000000" pitchFamily="2" charset="0"/>
              </a:rPr>
              <a:t>খাড়াভাবে মাটি ভরাট বা খনন করলে ভেঙে পড়ে। সাধারণ মাটি বা দানাদার সামগ্রী স্তুপীকৃত করলে এগুলো অনুভূমিক তলের সাথে ঢালুভাবে অবস্থান করে। অনুভূমিক তলের সাথে এ ঢালের কোণকে অ্যাঙ্গেল অব রিপোজ বলা হয়। তাই মাটি খনন বা ভরাটকালে ঢালের পরিমাণ অ্যাঙ্গেল অব রিপোজ এর সমান বা কম হতে হবে। সড়কের মাটি বরাট বা খননকালের এ ঢালকে পার্শ্বঢাল বলা হয়।</a:t>
            </a:r>
            <a:endParaRPr lang="en-US" sz="18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as-IN" sz="1800" dirty="0">
                <a:latin typeface="Nikosh" panose="02000000000000000000" pitchFamily="2" charset="0"/>
                <a:cs typeface="Nikosh" panose="02000000000000000000" pitchFamily="2" charset="0"/>
              </a:rPr>
              <a:t>পার্শ্বঢালের পরিমাণ</a:t>
            </a:r>
            <a:r>
              <a:rPr lang="en-US" sz="1800" dirty="0">
                <a:latin typeface="Nikosh" panose="02000000000000000000" pitchFamily="2" charset="0"/>
                <a:cs typeface="Nikosh" panose="02000000000000000000" pitchFamily="2" charset="0"/>
              </a:rPr>
              <a:t>-</a:t>
            </a:r>
            <a:r>
              <a:rPr lang="as-IN" sz="18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(১) </a:t>
            </a:r>
            <a:r>
              <a:rPr lang="as-IN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মাটির </a:t>
            </a:r>
            <a:r>
              <a:rPr lang="as-IN" sz="1800" dirty="0">
                <a:latin typeface="Nikosh" panose="02000000000000000000" pitchFamily="2" charset="0"/>
                <a:cs typeface="Nikosh" panose="02000000000000000000" pitchFamily="2" charset="0"/>
              </a:rPr>
              <a:t>শ্রেণী </a:t>
            </a:r>
            <a:endParaRPr lang="en-US" sz="18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en-US" sz="1800" dirty="0">
                <a:latin typeface="Nikosh" panose="02000000000000000000" pitchFamily="2" charset="0"/>
                <a:cs typeface="Nikosh" panose="02000000000000000000" pitchFamily="2" charset="0"/>
              </a:rPr>
              <a:t>                      </a:t>
            </a:r>
            <a:r>
              <a:rPr lang="en-US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   (২) </a:t>
            </a:r>
            <a:r>
              <a:rPr lang="as-IN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জলবা</a:t>
            </a:r>
            <a:r>
              <a:rPr lang="en-US" sz="1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য়ু</a:t>
            </a:r>
            <a:r>
              <a:rPr lang="as-IN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র </a:t>
            </a:r>
            <a:r>
              <a:rPr lang="as-IN" sz="1800" dirty="0">
                <a:latin typeface="Nikosh" panose="02000000000000000000" pitchFamily="2" charset="0"/>
                <a:cs typeface="Nikosh" panose="02000000000000000000" pitchFamily="2" charset="0"/>
              </a:rPr>
              <a:t>অবস্থা </a:t>
            </a:r>
            <a:endParaRPr lang="en-US" sz="18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en-US" sz="1800" dirty="0">
                <a:latin typeface="Nikosh" panose="02000000000000000000" pitchFamily="2" charset="0"/>
                <a:cs typeface="Nikosh" panose="02000000000000000000" pitchFamily="2" charset="0"/>
              </a:rPr>
              <a:t>                        </a:t>
            </a:r>
            <a:r>
              <a:rPr lang="en-US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 (৩) </a:t>
            </a:r>
            <a:r>
              <a:rPr lang="as-IN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নিষ্কাশন </a:t>
            </a:r>
            <a:r>
              <a:rPr lang="as-IN" sz="1800" dirty="0">
                <a:latin typeface="Nikosh" panose="02000000000000000000" pitchFamily="2" charset="0"/>
                <a:cs typeface="Nikosh" panose="02000000000000000000" pitchFamily="2" charset="0"/>
              </a:rPr>
              <a:t>ব্যবস্থা</a:t>
            </a:r>
            <a:endParaRPr lang="en-US" sz="18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en-US" sz="1800" dirty="0">
                <a:latin typeface="Nikosh" panose="02000000000000000000" pitchFamily="2" charset="0"/>
                <a:cs typeface="Nikosh" panose="02000000000000000000" pitchFamily="2" charset="0"/>
              </a:rPr>
              <a:t>                     </a:t>
            </a:r>
            <a:r>
              <a:rPr lang="en-US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    (৪) </a:t>
            </a:r>
            <a:r>
              <a:rPr lang="as-IN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মাটির </a:t>
            </a:r>
            <a:r>
              <a:rPr lang="as-IN" sz="1800" dirty="0">
                <a:latin typeface="Nikosh" panose="02000000000000000000" pitchFamily="2" charset="0"/>
                <a:cs typeface="Nikosh" panose="02000000000000000000" pitchFamily="2" charset="0"/>
              </a:rPr>
              <a:t>পানি ধারণক্ষমতা</a:t>
            </a:r>
            <a:endParaRPr lang="en-US" sz="18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en-US" sz="1800" dirty="0">
                <a:latin typeface="Nikosh" panose="02000000000000000000" pitchFamily="2" charset="0"/>
                <a:cs typeface="Nikosh" panose="02000000000000000000" pitchFamily="2" charset="0"/>
              </a:rPr>
              <a:t>                   </a:t>
            </a:r>
            <a:r>
              <a:rPr lang="en-US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      (</a:t>
            </a:r>
            <a:r>
              <a:rPr lang="en-US" dirty="0">
                <a:latin typeface="Nikosh" panose="02000000000000000000" pitchFamily="2" charset="0"/>
                <a:cs typeface="Nikosh" panose="02000000000000000000" pitchFamily="2" charset="0"/>
              </a:rPr>
              <a:t>৫</a:t>
            </a:r>
            <a:r>
              <a:rPr lang="en-US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) </a:t>
            </a:r>
            <a:r>
              <a:rPr lang="as-IN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বৃষ্টিপাত </a:t>
            </a:r>
            <a:r>
              <a:rPr lang="as-IN" sz="1800" dirty="0">
                <a:latin typeface="Nikosh" panose="02000000000000000000" pitchFamily="2" charset="0"/>
                <a:cs typeface="Nikosh" panose="02000000000000000000" pitchFamily="2" charset="0"/>
              </a:rPr>
              <a:t>ও তুষারপাত</a:t>
            </a:r>
            <a:endParaRPr lang="en-US" sz="18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36900" indent="0">
              <a:buNone/>
            </a:pPr>
            <a:r>
              <a:rPr lang="en-US" sz="1800" dirty="0">
                <a:latin typeface="Nikosh" panose="02000000000000000000" pitchFamily="2" charset="0"/>
                <a:cs typeface="Nikosh" panose="02000000000000000000" pitchFamily="2" charset="0"/>
              </a:rPr>
              <a:t>                      </a:t>
            </a:r>
            <a:r>
              <a:rPr lang="en-US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   (৬) </a:t>
            </a:r>
            <a:r>
              <a:rPr lang="as-IN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1800" dirty="0" smtClean="0">
                <a:latin typeface="Nikosh" panose="02000000000000000000" pitchFamily="2" charset="0"/>
                <a:cs typeface="Nikosh" panose="02000000000000000000" pitchFamily="2" charset="0"/>
              </a:rPr>
              <a:t>কে </a:t>
            </a:r>
            <a:r>
              <a:rPr lang="as-IN" sz="1800" dirty="0">
                <a:latin typeface="Nikosh" panose="02000000000000000000" pitchFamily="2" charset="0"/>
                <a:cs typeface="Nikosh" panose="02000000000000000000" pitchFamily="2" charset="0"/>
              </a:rPr>
              <a:t>আগত ভার </a:t>
            </a:r>
            <a:r>
              <a:rPr lang="as-IN" sz="1800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ইত্যাদির উপর নির্ভর করে</a:t>
            </a:r>
            <a:r>
              <a:rPr lang="en-US" sz="1800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</a:p>
          <a:p>
            <a:pPr marL="36900" indent="0">
              <a:buNone/>
            </a:pPr>
            <a:r>
              <a:rPr lang="as-IN" sz="18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সচরাচর এ পার্শ্বঢালের পরিমাণ </a:t>
            </a:r>
            <a:r>
              <a:rPr lang="as-IN" sz="1800" b="1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1:1.5 </a:t>
            </a:r>
            <a:r>
              <a:rPr lang="as-IN" sz="18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বা 1:2 </a:t>
            </a:r>
            <a:r>
              <a:rPr lang="as-IN" sz="1800" b="1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b="1" dirty="0" err="1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1800" b="1" dirty="0" smtClean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18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থাকে</a:t>
            </a:r>
            <a:r>
              <a:rPr lang="en-US" sz="1800" b="1" dirty="0">
                <a:solidFill>
                  <a:schemeClr val="tx1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55024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461403-86D9-A6CE-B70A-B43DCEF4F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66" y="574683"/>
            <a:ext cx="4170340" cy="88341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Nikosh" panose="02000000000000000000" pitchFamily="2" charset="0"/>
                <a:cs typeface="Nikosh" panose="02000000000000000000" pitchFamily="2" charset="0"/>
              </a:rPr>
              <a:t>সড়কে</a:t>
            </a:r>
            <a:r>
              <a:rPr lang="en-US" sz="36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600" dirty="0" err="1">
                <a:latin typeface="Nikosh" panose="02000000000000000000" pitchFamily="2" charset="0"/>
                <a:cs typeface="Nikosh" panose="02000000000000000000" pitchFamily="2" charset="0"/>
              </a:rPr>
              <a:t>ঘর্ষণ</a:t>
            </a:r>
            <a:r>
              <a:rPr lang="en-US" sz="36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3600" dirty="0" err="1">
                <a:latin typeface="Nikosh" panose="02000000000000000000" pitchFamily="2" charset="0"/>
                <a:cs typeface="Nikosh" panose="02000000000000000000" pitchFamily="2" charset="0"/>
              </a:rPr>
              <a:t>সহগ</a:t>
            </a:r>
            <a:endParaRPr lang="en-US" sz="36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685B1A1-3D16-9CCC-710C-4640E9674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320" y="1812325"/>
            <a:ext cx="8915400" cy="3777622"/>
          </a:xfr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900" indent="0">
              <a:buNone/>
            </a:pP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যেসব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বিষয়বস্তু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সড়কে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ঘর্ষণ-কে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প্রভাবিত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2400" dirty="0" err="1">
                <a:latin typeface="Nikosh" panose="02000000000000000000" pitchFamily="2" charset="0"/>
                <a:cs typeface="Nikosh" panose="02000000000000000000" pitchFamily="2" charset="0"/>
              </a:rPr>
              <a:t>করেঃ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arenBoth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কপৃষ্ঠের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ধরন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arenBoth"/>
            </a:pP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প্যা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ভ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মেন্টের অবস্থা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arenBoth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ট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ায়া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রের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অবস্থা 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arenBoth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টা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য়া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র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ও প্যা</a:t>
            </a:r>
            <a:r>
              <a:rPr lang="en-US" sz="2400" dirty="0">
                <a:latin typeface="Nikosh" panose="02000000000000000000" pitchFamily="2" charset="0"/>
                <a:cs typeface="Nikosh" panose="02000000000000000000" pitchFamily="2" charset="0"/>
              </a:rPr>
              <a:t>ভ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মেন্টের তাপমাত্রা 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arenBoth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টা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য়া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রের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চাপের পরিমাণ 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arenBoth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টা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য়া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রের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উপর পতিত ভরের পরিমাণ 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marL="494100" indent="-457200">
              <a:buAutoNum type="arabicParenBoth"/>
            </a:pP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গা</a:t>
            </a:r>
            <a:r>
              <a:rPr lang="en-US" sz="24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ড়ি</a:t>
            </a:r>
            <a:r>
              <a:rPr lang="as-IN" sz="2400" dirty="0" smtClean="0">
                <a:latin typeface="Nikosh" panose="02000000000000000000" pitchFamily="2" charset="0"/>
                <a:cs typeface="Nikosh" panose="02000000000000000000" pitchFamily="2" charset="0"/>
              </a:rPr>
              <a:t>র 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ব্রেকের দক্ষতা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1184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221</TotalTime>
  <Words>182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Nikosh</vt:lpstr>
      <vt:lpstr>Wingdings 3</vt:lpstr>
      <vt:lpstr>Wisp</vt:lpstr>
      <vt:lpstr>Subject Name: Transportation Engineering  Chapter-02: সড়কের জ্যামিতিক গঠন, প্রস্থচ্ছেদ ও সন্ধির অনুধাবন </vt:lpstr>
      <vt:lpstr>পার্শ্বঢাল</vt:lpstr>
      <vt:lpstr>সড়কে ঘর্ষণ সহগ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Name: Transportation Engineering  Chapter-02: সড়কের জ্যামিতিক গঠন, প্রস্থচ্ছেদ ও সন্ধির অনুধাবন</dc:title>
  <dc:creator>Jobair Mahmod</dc:creator>
  <cp:lastModifiedBy>MY</cp:lastModifiedBy>
  <cp:revision>22</cp:revision>
  <dcterms:created xsi:type="dcterms:W3CDTF">2023-11-07T11:11:20Z</dcterms:created>
  <dcterms:modified xsi:type="dcterms:W3CDTF">2023-11-20T06:21:05Z</dcterms:modified>
</cp:coreProperties>
</file>