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7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-320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0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2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4398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86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2046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7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57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84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3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4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47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0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3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8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5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1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2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417B0-6AA8-42CC-BAC4-893F03DF40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5B79E5E-452B-4881-A03D-28D9E221B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7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FEE3EE-AD77-455E-3664-F360CA5D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685" y="240894"/>
            <a:ext cx="8542639" cy="2509414"/>
          </a:xfr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Nikosh"/>
              </a:rPr>
              <a:t>Teacher: Md Faruk Hossain</a:t>
            </a:r>
            <a:r>
              <a:rPr lang="en-US" sz="3200" b="1" i="1" dirty="0">
                <a:solidFill>
                  <a:schemeClr val="tx1"/>
                </a:solidFill>
                <a:latin typeface="Nikosh"/>
              </a:rPr>
              <a:t/>
            </a:r>
            <a:br>
              <a:rPr lang="en-US" sz="3200" b="1" i="1" dirty="0">
                <a:solidFill>
                  <a:schemeClr val="tx1"/>
                </a:solidFill>
                <a:latin typeface="Nikosh"/>
              </a:rPr>
            </a:br>
            <a:r>
              <a:rPr lang="en-US" sz="3200" b="1" dirty="0">
                <a:solidFill>
                  <a:schemeClr val="tx1"/>
                </a:solidFill>
                <a:latin typeface="Nikosh"/>
              </a:rPr>
              <a:t>Junior </a:t>
            </a:r>
            <a:r>
              <a:rPr lang="en-US" sz="3200" b="1" dirty="0" smtClean="0">
                <a:solidFill>
                  <a:schemeClr val="tx1"/>
                </a:solidFill>
                <a:latin typeface="Nikosh"/>
              </a:rPr>
              <a:t>instructor (</a:t>
            </a:r>
            <a:r>
              <a:rPr lang="en-US" sz="3200" b="1" dirty="0">
                <a:solidFill>
                  <a:schemeClr val="tx1"/>
                </a:solidFill>
                <a:latin typeface="Nikosh"/>
              </a:rPr>
              <a:t>tech/survey)</a:t>
            </a:r>
            <a:br>
              <a:rPr lang="en-US" sz="3200" b="1" dirty="0">
                <a:solidFill>
                  <a:schemeClr val="tx1"/>
                </a:solidFill>
                <a:latin typeface="Nikosh"/>
              </a:rPr>
            </a:br>
            <a:r>
              <a:rPr lang="en-US" sz="3200" b="1" dirty="0">
                <a:solidFill>
                  <a:schemeClr val="tx1"/>
                </a:solidFill>
                <a:latin typeface="Nikosh"/>
              </a:rPr>
              <a:t>Bangladesh Survey Institute</a:t>
            </a:r>
            <a:endParaRPr lang="en-US" sz="3200" b="1" i="1" dirty="0">
              <a:solidFill>
                <a:schemeClr val="tx1"/>
              </a:solidFill>
              <a:latin typeface="Nikosh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E803BAB-874F-304E-2193-BBFB27891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3164" y="3328087"/>
            <a:ext cx="10345410" cy="1558948"/>
          </a:xfrm>
          <a:solidFill>
            <a:schemeClr val="accent4">
              <a:lumMod val="40000"/>
              <a:lumOff val="60000"/>
            </a:schemeClr>
          </a:solidFill>
          <a:ln w="28575"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3600" b="1" kern="1200" dirty="0">
                <a:solidFill>
                  <a:schemeClr val="tx1"/>
                </a:solidFill>
                <a:effectLst/>
                <a:latin typeface="Nikosh"/>
              </a:rPr>
              <a:t>Subject Name:</a:t>
            </a:r>
            <a:r>
              <a:rPr lang="en-US" sz="3600" b="1" dirty="0">
                <a:latin typeface="Bodoni MT" panose="02070603080606020203" pitchFamily="18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Nikosh" panose="02000000000000000000"/>
              </a:rPr>
              <a:t>Design of Structure-1</a:t>
            </a:r>
          </a:p>
          <a:p>
            <a:pPr algn="ctr"/>
            <a:r>
              <a:rPr lang="en-US" sz="3900" b="1" dirty="0">
                <a:solidFill>
                  <a:schemeClr val="tx1"/>
                </a:solidFill>
                <a:latin typeface="Nikosh" panose="02000000000000000000"/>
                <a:cs typeface="Vrinda" panose="020B0502040204020203" pitchFamily="34" charset="0"/>
              </a:rPr>
              <a:t>Chapter-07: </a:t>
            </a:r>
            <a:r>
              <a:rPr lang="en-US" sz="3900" b="1" dirty="0" smtClean="0">
                <a:solidFill>
                  <a:schemeClr val="tx1"/>
                </a:solidFill>
                <a:latin typeface="Nikosh" panose="02000000000000000000"/>
                <a:cs typeface="Vrinda" panose="020B0502040204020203" pitchFamily="34" charset="0"/>
              </a:rPr>
              <a:t>WSD </a:t>
            </a:r>
            <a:r>
              <a:rPr lang="en-US" sz="39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পদ্ধতিতে</a:t>
            </a:r>
            <a:r>
              <a:rPr lang="en-US" sz="39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9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বিম</a:t>
            </a:r>
            <a:r>
              <a:rPr lang="en-US" sz="39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9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ডিজাইন</a:t>
            </a:r>
            <a:r>
              <a:rPr lang="en-US" sz="3900" b="1" kern="1200" dirty="0">
                <a:solidFill>
                  <a:schemeClr val="tx1"/>
                </a:solidFill>
                <a:effectLst/>
                <a:latin typeface="Nikosh" panose="02000000000000000000"/>
              </a:rPr>
              <a:t/>
            </a:r>
            <a:br>
              <a:rPr lang="en-US" sz="3900" b="1" kern="1200" dirty="0">
                <a:solidFill>
                  <a:schemeClr val="tx1"/>
                </a:solidFill>
                <a:effectLst/>
                <a:latin typeface="Nikosh" panose="02000000000000000000"/>
              </a:rPr>
            </a:br>
            <a:r>
              <a:rPr lang="en-US" sz="3500" b="1" kern="1200" dirty="0">
                <a:solidFill>
                  <a:schemeClr val="tx1"/>
                </a:solidFill>
                <a:effectLst/>
                <a:latin typeface="Nikosh" panose="02000000000000000000"/>
              </a:rPr>
              <a:t>Subject Code:</a:t>
            </a:r>
            <a:r>
              <a:rPr lang="en-US" sz="3500" b="1" i="0" dirty="0">
                <a:solidFill>
                  <a:schemeClr val="tx1"/>
                </a:solidFill>
                <a:effectLst/>
                <a:latin typeface="Nikosh" panose="02000000000000000000"/>
              </a:rPr>
              <a:t> 66463</a:t>
            </a:r>
            <a:endParaRPr lang="en-US" sz="3500" b="1" dirty="0">
              <a:solidFill>
                <a:schemeClr val="tx1"/>
              </a:solidFill>
              <a:latin typeface="Nikosh" panose="020000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16225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8D5ADA-E199-E6AE-48A0-2EAD78D17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5" y="85109"/>
            <a:ext cx="9123993" cy="93638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*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প্রশ্নঃ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একটি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সাধারনভাবে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স্থাপিত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আয়তাকার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বিমের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দৈর্ঘ্য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6 </a:t>
            </a:r>
            <a:r>
              <a:rPr lang="en-US" sz="1600" b="1" dirty="0" err="1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m।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এর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উপর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বিমের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নিজস্ব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ওজনসহ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প্রতি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মিটার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দৈর্ঘ্য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2100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কেজি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লোড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সমভাবে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বিস্তৃত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থাকলে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নিন্মের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তথ্যাদির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সাহায্যে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আয়তাকার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বিমটির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ক্রস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শেকশন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লোহার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পরিমান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নিরনয়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কর।</a:t>
            </a:r>
            <a:b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তথ্যাদি</a:t>
            </a:r>
            <a:r>
              <a:rPr lang="en-US" sz="1600" b="1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fs</a:t>
            </a:r>
            <a:r>
              <a:rPr lang="en-US" sz="1600" b="1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=1400kg/cm²</a:t>
            </a:r>
            <a:r>
              <a:rPr lang="en-US" sz="1600" b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, </a:t>
            </a:r>
            <a:r>
              <a:rPr lang="en-US" sz="1600" b="1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f³c=210kg/cm²</a:t>
            </a:r>
            <a:r>
              <a:rPr lang="en-US" sz="16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, n=10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7A922C-5B25-2740-7F8D-EC68CDE55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861" y="1138334"/>
            <a:ext cx="8676377" cy="5550789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5715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সমাধানঃ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ধাপ-১ </a:t>
            </a:r>
            <a:r>
              <a:rPr lang="en-US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ডিজাইন</a:t>
            </a: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লোডঃ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         w=2100kg/m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         W=</a:t>
            </a:r>
            <a:r>
              <a:rPr lang="en-US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wL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             =2100 × 6=12600kg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ধাপ-২ </a:t>
            </a: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সর্বোচ্চ</a:t>
            </a: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শিয়ারঃ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          V=W/2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            =12600/2=6300kg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>
              <a:buNone/>
            </a:pP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ধাপ-৩ সর্বোচ্চ বেন্ডিং মোমেন্ট: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       </a:t>
            </a:r>
            <a:r>
              <a:rPr lang="en-US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M=</a:t>
            </a:r>
            <a:r>
              <a:rPr lang="en-US" dirty="0" err="1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wL</a:t>
            </a:r>
            <a:r>
              <a:rPr lang="en-US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±/8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           =2100 × </a:t>
            </a:r>
            <a:r>
              <a:rPr lang="en-US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6±/8 </a:t>
            </a: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×100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           =945000 kg-cm</a:t>
            </a:r>
          </a:p>
        </p:txBody>
      </p:sp>
    </p:spTree>
    <p:extLst>
      <p:ext uri="{BB962C8B-B14F-4D97-AF65-F5344CB8AC3E}">
        <p14:creationId xmlns:p14="http://schemas.microsoft.com/office/powerpoint/2010/main" val="3102714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FFF3449-E61A-5ED6-9A12-B3D2F2720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9209" y="1315616"/>
            <a:ext cx="4866692" cy="463731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ধাপ-৪</a:t>
            </a: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বিমের গভীরতা: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>
              <a:buNone/>
            </a:pP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মনে করি,</a:t>
            </a: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b=25 cm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d= </a:t>
            </a:r>
            <a:r>
              <a:rPr lang="en-US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∙M/</a:t>
            </a:r>
            <a:r>
              <a:rPr lang="en-US" dirty="0" err="1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Rb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 = </a:t>
            </a:r>
            <a:r>
              <a:rPr lang="en-US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945000/16.49×25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 =47.88 around to 48 cm</a:t>
            </a:r>
          </a:p>
          <a:p>
            <a:pPr marL="0" indent="0">
              <a:buNone/>
            </a:pP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ধরি</a:t>
            </a: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, </a:t>
            </a: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কাভারিং</a:t>
            </a: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6 cm</a:t>
            </a:r>
          </a:p>
          <a:p>
            <a:pPr marL="0" indent="0">
              <a:buNone/>
            </a:pP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মোট গভীরতা</a:t>
            </a: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,D=48+6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                          =54cm</a:t>
            </a:r>
          </a:p>
          <a:p>
            <a:pPr marL="0" indent="0">
              <a:buNone/>
            </a:pP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বিমের আকার</a:t>
            </a:r>
            <a:r>
              <a:rPr lang="en-US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=(25×54)</a:t>
            </a:r>
          </a:p>
          <a:p>
            <a:pPr marL="0" indent="0">
              <a:buNone/>
            </a:pP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DE1BBBD0-1D0B-F64F-F84B-65E084A2B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95901" y="1315616"/>
            <a:ext cx="3641854" cy="463731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Nikosh" panose="02000000000000000000"/>
              </a:rPr>
              <a:t>fc=0.45 </a:t>
            </a:r>
            <a:r>
              <a:rPr lang="en-US" dirty="0">
                <a:solidFill>
                  <a:schemeClr val="tx1"/>
                </a:solidFill>
                <a:latin typeface="Nikosh" panose="02000000000000000000"/>
              </a:rPr>
              <a:t>×210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/>
              </a:rPr>
              <a:t>    =94.5kgkg/cm²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Nikosh" panose="02000000000000000000"/>
              </a:rPr>
              <a:t>K=n</a:t>
            </a:r>
            <a:r>
              <a:rPr lang="en-US" dirty="0">
                <a:solidFill>
                  <a:schemeClr val="tx1"/>
                </a:solidFill>
                <a:latin typeface="Nikosh" panose="02000000000000000000"/>
              </a:rPr>
              <a:t>/</a:t>
            </a:r>
            <a:r>
              <a:rPr lang="en-US" dirty="0" smtClean="0">
                <a:solidFill>
                  <a:schemeClr val="tx1"/>
                </a:solidFill>
                <a:latin typeface="Nikosh" panose="0200000000000000000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Nikosh" panose="02000000000000000000"/>
              </a:rPr>
              <a:t>n+fs</a:t>
            </a:r>
            <a:r>
              <a:rPr lang="en-US" dirty="0" smtClean="0">
                <a:solidFill>
                  <a:schemeClr val="tx1"/>
                </a:solidFill>
                <a:latin typeface="Nikosh" panose="02000000000000000000"/>
              </a:rPr>
              <a:t>/fc)</a:t>
            </a:r>
            <a:endParaRPr lang="en-US" dirty="0">
              <a:solidFill>
                <a:schemeClr val="tx1"/>
              </a:solidFill>
              <a:latin typeface="Nikosh" panose="0200000000000000000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/>
              </a:rPr>
              <a:t>  =</a:t>
            </a:r>
            <a:r>
              <a:rPr lang="en-US" dirty="0" smtClean="0">
                <a:solidFill>
                  <a:schemeClr val="tx1"/>
                </a:solidFill>
                <a:latin typeface="Nikosh" panose="02000000000000000000"/>
              </a:rPr>
              <a:t>10</a:t>
            </a:r>
            <a:r>
              <a:rPr lang="en-US" dirty="0">
                <a:solidFill>
                  <a:schemeClr val="tx1"/>
                </a:solidFill>
                <a:latin typeface="Nikosh" panose="02000000000000000000"/>
              </a:rPr>
              <a:t>/</a:t>
            </a:r>
            <a:r>
              <a:rPr lang="en-US" dirty="0" smtClean="0">
                <a:solidFill>
                  <a:schemeClr val="tx1"/>
                </a:solidFill>
                <a:latin typeface="Nikosh" panose="02000000000000000000"/>
              </a:rPr>
              <a:t>(10+1400/94.5)</a:t>
            </a:r>
            <a:endParaRPr lang="en-US" dirty="0">
              <a:solidFill>
                <a:schemeClr val="tx1"/>
              </a:solidFill>
              <a:latin typeface="Nikosh" panose="0200000000000000000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/>
              </a:rPr>
              <a:t>  =0.403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/>
              </a:rPr>
              <a:t>J=1-k/3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/>
              </a:rPr>
              <a:t> =1-0.403/3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/>
              </a:rPr>
              <a:t> =0.866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Nikosh" panose="02000000000000000000"/>
              </a:rPr>
              <a:t>R=1/2×fc×j×k</a:t>
            </a:r>
            <a:endParaRPr lang="en-US" dirty="0">
              <a:solidFill>
                <a:schemeClr val="tx1"/>
              </a:solidFill>
              <a:latin typeface="Nikosh" panose="0200000000000000000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/>
              </a:rPr>
              <a:t>  =</a:t>
            </a:r>
            <a:r>
              <a:rPr lang="en-US" dirty="0" smtClean="0">
                <a:solidFill>
                  <a:schemeClr val="tx1"/>
                </a:solidFill>
                <a:latin typeface="Nikosh" panose="02000000000000000000"/>
              </a:rPr>
              <a:t>0.5×94.5×0.866×0.403</a:t>
            </a:r>
            <a:endParaRPr lang="en-US" dirty="0">
              <a:solidFill>
                <a:schemeClr val="tx1"/>
              </a:solidFill>
              <a:latin typeface="Nikosh" panose="0200000000000000000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 panose="02000000000000000000"/>
              </a:rPr>
              <a:t>  =16.49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2D668FE2-C10C-D1FE-BCF1-78FEC90D0743}"/>
              </a:ext>
            </a:extLst>
          </p:cNvPr>
          <p:cNvCxnSpPr/>
          <p:nvPr/>
        </p:nvCxnSpPr>
        <p:spPr>
          <a:xfrm>
            <a:off x="5295901" y="1342831"/>
            <a:ext cx="0" cy="4610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543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8C61EB-2089-4827-52FC-F187C0848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0495" y="653095"/>
            <a:ext cx="5503255" cy="503925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as-IN" dirty="0">
                <a:solidFill>
                  <a:schemeClr val="tx1"/>
                </a:solidFill>
                <a:latin typeface="Nikosh" panose="02000000000000000000"/>
              </a:rPr>
              <a:t>ধাপ-৫ টেনসাইল রডের ক্ষেত্রফল</a:t>
            </a:r>
            <a:r>
              <a:rPr lang="en-US" dirty="0">
                <a:solidFill>
                  <a:schemeClr val="tx1"/>
                </a:solidFill>
                <a:latin typeface="Nikosh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Nikosh"/>
              </a:rPr>
              <a:t>As=M/</a:t>
            </a:r>
            <a:r>
              <a:rPr lang="en-US" dirty="0" err="1" smtClean="0">
                <a:solidFill>
                  <a:schemeClr val="tx1"/>
                </a:solidFill>
                <a:latin typeface="Nikosh"/>
              </a:rPr>
              <a:t>fsjd</a:t>
            </a:r>
            <a:endParaRPr lang="en-US" dirty="0">
              <a:solidFill>
                <a:schemeClr val="tx1"/>
              </a:solidFill>
              <a:latin typeface="Nikosh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/>
              </a:rPr>
              <a:t>    =</a:t>
            </a:r>
            <a:r>
              <a:rPr lang="en-US" dirty="0" smtClean="0">
                <a:solidFill>
                  <a:schemeClr val="tx1"/>
                </a:solidFill>
                <a:latin typeface="Nikosh"/>
              </a:rPr>
              <a:t>945000/(1400×0.866×48)</a:t>
            </a:r>
            <a:endParaRPr lang="en-US" dirty="0">
              <a:solidFill>
                <a:schemeClr val="tx1"/>
              </a:solidFill>
              <a:latin typeface="Nikosh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/>
              </a:rPr>
              <a:t>    16.24 cm²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/>
              </a:rPr>
              <a:t>25 </a:t>
            </a:r>
            <a:r>
              <a:rPr lang="as-IN" dirty="0">
                <a:solidFill>
                  <a:schemeClr val="tx1"/>
                </a:solidFill>
                <a:latin typeface="Nikosh" panose="02000000000000000000"/>
              </a:rPr>
              <a:t>মিমি ব্যাস এর রডের ক্ষেত্রফল</a:t>
            </a:r>
            <a:endParaRPr lang="en-US" dirty="0">
              <a:solidFill>
                <a:schemeClr val="tx1"/>
              </a:solidFill>
              <a:latin typeface="Nikosh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/>
              </a:rPr>
              <a:t>       =</a:t>
            </a:r>
            <a:r>
              <a:rPr lang="el-GR" b="0" i="0" dirty="0">
                <a:solidFill>
                  <a:schemeClr val="tx1"/>
                </a:solidFill>
                <a:effectLst/>
                <a:latin typeface="Nikosh" panose="02000000000000000000"/>
              </a:rPr>
              <a:t> π</a:t>
            </a:r>
            <a:r>
              <a:rPr lang="en-US" b="0" i="0" dirty="0">
                <a:solidFill>
                  <a:schemeClr val="tx1"/>
                </a:solidFill>
                <a:effectLst/>
                <a:latin typeface="Nikosh" panose="02000000000000000000"/>
              </a:rPr>
              <a:t>/4×(2.5</a:t>
            </a:r>
            <a:r>
              <a:rPr lang="en-US" b="0" i="0" dirty="0" smtClean="0">
                <a:solidFill>
                  <a:schemeClr val="tx1"/>
                </a:solidFill>
                <a:effectLst/>
                <a:latin typeface="Nikosh" panose="02000000000000000000"/>
              </a:rPr>
              <a:t>)</a:t>
            </a:r>
            <a:r>
              <a:rPr lang="en-US" dirty="0">
                <a:solidFill>
                  <a:schemeClr val="tx1"/>
                </a:solidFill>
                <a:latin typeface="Nikosh"/>
              </a:rPr>
              <a:t>±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/>
              </a:rPr>
              <a:t>       =4.91 </a:t>
            </a:r>
            <a:r>
              <a:rPr lang="en-US" dirty="0" smtClean="0">
                <a:solidFill>
                  <a:schemeClr val="tx1"/>
                </a:solidFill>
                <a:latin typeface="Nikosh"/>
              </a:rPr>
              <a:t>cm±</a:t>
            </a:r>
            <a:endParaRPr lang="en-US" dirty="0">
              <a:solidFill>
                <a:schemeClr val="tx1"/>
              </a:solidFill>
              <a:latin typeface="Nikosh"/>
            </a:endParaRPr>
          </a:p>
          <a:p>
            <a:pPr marL="0" indent="0">
              <a:buNone/>
            </a:pPr>
            <a:r>
              <a:rPr lang="as-IN" dirty="0">
                <a:solidFill>
                  <a:schemeClr val="tx1"/>
                </a:solidFill>
                <a:latin typeface="Nikosh" panose="02000000000000000000"/>
              </a:rPr>
              <a:t>রডের সংখ্যা</a:t>
            </a:r>
            <a:r>
              <a:rPr lang="en-US" dirty="0">
                <a:solidFill>
                  <a:schemeClr val="tx1"/>
                </a:solidFill>
                <a:latin typeface="Nikosh" panose="02000000000000000000"/>
              </a:rPr>
              <a:t>=16.24/4.91=3.31=4 </a:t>
            </a:r>
            <a:r>
              <a:rPr lang="en-US" dirty="0" err="1">
                <a:solidFill>
                  <a:schemeClr val="tx1"/>
                </a:solidFill>
                <a:latin typeface="Nikosh" panose="02000000000000000000"/>
              </a:rPr>
              <a:t>টি</a:t>
            </a:r>
            <a:endParaRPr lang="en-US" dirty="0">
              <a:solidFill>
                <a:schemeClr val="tx1"/>
              </a:solidFill>
              <a:latin typeface="Nikosh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Nikosh"/>
              </a:rPr>
              <a:t>4 </a:t>
            </a:r>
            <a:r>
              <a:rPr lang="en-US" dirty="0" err="1">
                <a:solidFill>
                  <a:schemeClr val="tx1"/>
                </a:solidFill>
                <a:latin typeface="Nikosh" panose="02000000000000000000"/>
              </a:rPr>
              <a:t>টি</a:t>
            </a:r>
            <a:r>
              <a:rPr lang="en-US" dirty="0">
                <a:solidFill>
                  <a:schemeClr val="tx1"/>
                </a:solidFill>
                <a:latin typeface="Nikosh" panose="02000000000000000000"/>
              </a:rPr>
              <a:t> 25 </a:t>
            </a:r>
            <a:r>
              <a:rPr lang="as-IN" dirty="0">
                <a:solidFill>
                  <a:schemeClr val="tx1"/>
                </a:solidFill>
                <a:latin typeface="Nikosh" panose="02000000000000000000"/>
              </a:rPr>
              <a:t>মিমি রড ব্যাবহার করতে হবে</a:t>
            </a:r>
            <a:r>
              <a:rPr lang="en-US" dirty="0">
                <a:solidFill>
                  <a:schemeClr val="tx1"/>
                </a:solidFill>
                <a:latin typeface="Nikosh" panose="02000000000000000000"/>
              </a:rPr>
              <a:t>।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21B255CF-87FE-184C-EF28-3B455D06A5AC}"/>
              </a:ext>
            </a:extLst>
          </p:cNvPr>
          <p:cNvCxnSpPr/>
          <p:nvPr/>
        </p:nvCxnSpPr>
        <p:spPr>
          <a:xfrm>
            <a:off x="6532593" y="1735494"/>
            <a:ext cx="0" cy="24259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5D86AFBA-EEEB-136C-C6BA-CB68D5EA77D7}"/>
              </a:ext>
            </a:extLst>
          </p:cNvPr>
          <p:cNvCxnSpPr/>
          <p:nvPr/>
        </p:nvCxnSpPr>
        <p:spPr>
          <a:xfrm>
            <a:off x="8137458" y="1735494"/>
            <a:ext cx="0" cy="24259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57623D12-3AF2-1533-4325-AF070A02B620}"/>
              </a:ext>
            </a:extLst>
          </p:cNvPr>
          <p:cNvCxnSpPr/>
          <p:nvPr/>
        </p:nvCxnSpPr>
        <p:spPr>
          <a:xfrm>
            <a:off x="6532593" y="1735494"/>
            <a:ext cx="160486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75D83CD3-8B1F-17C1-7607-B9F5186C2ADB}"/>
              </a:ext>
            </a:extLst>
          </p:cNvPr>
          <p:cNvCxnSpPr/>
          <p:nvPr/>
        </p:nvCxnSpPr>
        <p:spPr>
          <a:xfrm>
            <a:off x="6532593" y="4161453"/>
            <a:ext cx="160486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9E38D675-7E13-5691-D7F0-8ED11397B634}"/>
              </a:ext>
            </a:extLst>
          </p:cNvPr>
          <p:cNvCxnSpPr/>
          <p:nvPr/>
        </p:nvCxnSpPr>
        <p:spPr>
          <a:xfrm flipH="1">
            <a:off x="6159368" y="1735494"/>
            <a:ext cx="2425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B5B44739-FAA8-839A-8A9C-AF3CCB031BC0}"/>
              </a:ext>
            </a:extLst>
          </p:cNvPr>
          <p:cNvCxnSpPr/>
          <p:nvPr/>
        </p:nvCxnSpPr>
        <p:spPr>
          <a:xfrm flipH="1">
            <a:off x="6159368" y="4161453"/>
            <a:ext cx="2425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A287D13B-A179-19EF-FC05-76789A16EA24}"/>
              </a:ext>
            </a:extLst>
          </p:cNvPr>
          <p:cNvCxnSpPr/>
          <p:nvPr/>
        </p:nvCxnSpPr>
        <p:spPr>
          <a:xfrm flipH="1">
            <a:off x="8224544" y="1735494"/>
            <a:ext cx="2425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A1CDB593-D79E-BC81-0A9E-8330B901688D}"/>
              </a:ext>
            </a:extLst>
          </p:cNvPr>
          <p:cNvCxnSpPr/>
          <p:nvPr/>
        </p:nvCxnSpPr>
        <p:spPr>
          <a:xfrm flipH="1">
            <a:off x="8224544" y="4161453"/>
            <a:ext cx="2425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8418B1FD-90A1-B7DE-696D-4CED7D9A3881}"/>
              </a:ext>
            </a:extLst>
          </p:cNvPr>
          <p:cNvCxnSpPr>
            <a:cxnSpLocks/>
          </p:cNvCxnSpPr>
          <p:nvPr/>
        </p:nvCxnSpPr>
        <p:spPr>
          <a:xfrm flipV="1">
            <a:off x="6532593" y="1371601"/>
            <a:ext cx="0" cy="2457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BFF06B23-FB28-6795-C150-1C85F1B94520}"/>
              </a:ext>
            </a:extLst>
          </p:cNvPr>
          <p:cNvCxnSpPr>
            <a:cxnSpLocks/>
          </p:cNvCxnSpPr>
          <p:nvPr/>
        </p:nvCxnSpPr>
        <p:spPr>
          <a:xfrm flipV="1">
            <a:off x="8112577" y="1371601"/>
            <a:ext cx="0" cy="2457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052FAF68-A7AE-2A79-CADA-5A0E327CA9BD}"/>
              </a:ext>
            </a:extLst>
          </p:cNvPr>
          <p:cNvCxnSpPr>
            <a:cxnSpLocks/>
          </p:cNvCxnSpPr>
          <p:nvPr/>
        </p:nvCxnSpPr>
        <p:spPr>
          <a:xfrm>
            <a:off x="6401964" y="3760237"/>
            <a:ext cx="229533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0DE62373-3136-40C3-CCA5-302E477E4896}"/>
              </a:ext>
            </a:extLst>
          </p:cNvPr>
          <p:cNvCxnSpPr>
            <a:cxnSpLocks/>
          </p:cNvCxnSpPr>
          <p:nvPr/>
        </p:nvCxnSpPr>
        <p:spPr>
          <a:xfrm>
            <a:off x="6280666" y="3601616"/>
            <a:ext cx="0" cy="5598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5050B9DA-CC4D-38C2-8E77-82D3967773E7}"/>
              </a:ext>
            </a:extLst>
          </p:cNvPr>
          <p:cNvCxnSpPr>
            <a:cxnSpLocks/>
          </p:cNvCxnSpPr>
          <p:nvPr/>
        </p:nvCxnSpPr>
        <p:spPr>
          <a:xfrm flipV="1">
            <a:off x="6271336" y="1735494"/>
            <a:ext cx="0" cy="8115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4605EB6-99D6-8AA0-40EA-3B96D8767D24}"/>
              </a:ext>
            </a:extLst>
          </p:cNvPr>
          <p:cNvSpPr txBox="1"/>
          <p:nvPr/>
        </p:nvSpPr>
        <p:spPr>
          <a:xfrm rot="16200000">
            <a:off x="5903800" y="2913880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Nikosh"/>
              </a:rPr>
              <a:t>54 cm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69A3E441-6622-707D-9564-276B1D91D31A}"/>
              </a:ext>
            </a:extLst>
          </p:cNvPr>
          <p:cNvCxnSpPr/>
          <p:nvPr/>
        </p:nvCxnSpPr>
        <p:spPr>
          <a:xfrm>
            <a:off x="7813998" y="1511952"/>
            <a:ext cx="29857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1CC18A11-0588-8337-8B93-11FCE587F2A0}"/>
              </a:ext>
            </a:extLst>
          </p:cNvPr>
          <p:cNvCxnSpPr/>
          <p:nvPr/>
        </p:nvCxnSpPr>
        <p:spPr>
          <a:xfrm flipH="1">
            <a:off x="6532593" y="1491735"/>
            <a:ext cx="35767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76262074-4209-D282-A134-889D259BBFAF}"/>
              </a:ext>
            </a:extLst>
          </p:cNvPr>
          <p:cNvSpPr txBox="1"/>
          <p:nvPr/>
        </p:nvSpPr>
        <p:spPr>
          <a:xfrm>
            <a:off x="6825494" y="1307069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Nikosh"/>
              </a:rPr>
              <a:t>b=25 cm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833A44FB-1551-751A-54C5-5307A65F68CE}"/>
              </a:ext>
            </a:extLst>
          </p:cNvPr>
          <p:cNvCxnSpPr/>
          <p:nvPr/>
        </p:nvCxnSpPr>
        <p:spPr>
          <a:xfrm>
            <a:off x="8345842" y="3163078"/>
            <a:ext cx="0" cy="5971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0AEFDBA9-B999-DE1B-565F-9EAC4D456FE1}"/>
              </a:ext>
            </a:extLst>
          </p:cNvPr>
          <p:cNvCxnSpPr/>
          <p:nvPr/>
        </p:nvCxnSpPr>
        <p:spPr>
          <a:xfrm flipV="1">
            <a:off x="8345842" y="1735494"/>
            <a:ext cx="0" cy="6997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1D30FE0E-7FAA-2313-6D9C-6CBC14B905A4}"/>
              </a:ext>
            </a:extLst>
          </p:cNvPr>
          <p:cNvSpPr txBox="1"/>
          <p:nvPr/>
        </p:nvSpPr>
        <p:spPr>
          <a:xfrm rot="16200000">
            <a:off x="8017868" y="2567292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Nikosh"/>
              </a:rPr>
              <a:t>d=48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68C72781-879D-25F9-3E6D-2F637A3B44FB}"/>
              </a:ext>
            </a:extLst>
          </p:cNvPr>
          <p:cNvSpPr txBox="1"/>
          <p:nvPr/>
        </p:nvSpPr>
        <p:spPr>
          <a:xfrm>
            <a:off x="8165454" y="37602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Nikosh"/>
              </a:rPr>
              <a:t>6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140C575C-AA70-806A-EB8E-0A2F6EA3694E}"/>
              </a:ext>
            </a:extLst>
          </p:cNvPr>
          <p:cNvSpPr/>
          <p:nvPr/>
        </p:nvSpPr>
        <p:spPr>
          <a:xfrm>
            <a:off x="6711430" y="3694922"/>
            <a:ext cx="93306" cy="8392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Nikosh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xmlns="" id="{C64C310E-42A9-0173-E749-3CCF8D7F4681}"/>
              </a:ext>
            </a:extLst>
          </p:cNvPr>
          <p:cNvSpPr/>
          <p:nvPr/>
        </p:nvSpPr>
        <p:spPr>
          <a:xfrm>
            <a:off x="7025560" y="3704861"/>
            <a:ext cx="93306" cy="8392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Nikosh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xmlns="" id="{E9B2918A-A867-3737-8E7C-4448A3544C52}"/>
              </a:ext>
            </a:extLst>
          </p:cNvPr>
          <p:cNvSpPr/>
          <p:nvPr/>
        </p:nvSpPr>
        <p:spPr>
          <a:xfrm>
            <a:off x="7311652" y="3704861"/>
            <a:ext cx="93306" cy="8392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Nikosh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xmlns="" id="{51212072-5624-F422-69C0-1C5337E103AA}"/>
              </a:ext>
            </a:extLst>
          </p:cNvPr>
          <p:cNvSpPr/>
          <p:nvPr/>
        </p:nvSpPr>
        <p:spPr>
          <a:xfrm>
            <a:off x="7604160" y="3694922"/>
            <a:ext cx="93306" cy="8392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Nikosh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7696A4E4-F42C-222C-9B96-E5694CA8C8C1}"/>
              </a:ext>
            </a:extLst>
          </p:cNvPr>
          <p:cNvCxnSpPr>
            <a:cxnSpLocks/>
          </p:cNvCxnSpPr>
          <p:nvPr/>
        </p:nvCxnSpPr>
        <p:spPr>
          <a:xfrm flipV="1">
            <a:off x="7358305" y="3881534"/>
            <a:ext cx="0" cy="5875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xmlns="" id="{BE179055-5516-B4F8-84A2-365466F406A5}"/>
              </a:ext>
            </a:extLst>
          </p:cNvPr>
          <p:cNvCxnSpPr/>
          <p:nvPr/>
        </p:nvCxnSpPr>
        <p:spPr>
          <a:xfrm>
            <a:off x="7335025" y="4469092"/>
            <a:ext cx="47897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0835E918-50B3-42A5-97FC-13C94A55FCAF}"/>
              </a:ext>
            </a:extLst>
          </p:cNvPr>
          <p:cNvSpPr txBox="1"/>
          <p:nvPr/>
        </p:nvSpPr>
        <p:spPr>
          <a:xfrm>
            <a:off x="7813998" y="4284426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4#25 </a:t>
            </a:r>
            <a:r>
              <a:rPr lang="en-US" dirty="0"/>
              <a:t>mm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xmlns="" id="{7E1F855E-781A-D165-EDF1-ED04221EA262}"/>
              </a:ext>
            </a:extLst>
          </p:cNvPr>
          <p:cNvCxnSpPr/>
          <p:nvPr/>
        </p:nvCxnSpPr>
        <p:spPr>
          <a:xfrm flipV="1">
            <a:off x="7358305" y="3944903"/>
            <a:ext cx="245855" cy="5241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0C7F4D29-1C62-FF24-B4A2-316639D2AE87}"/>
              </a:ext>
            </a:extLst>
          </p:cNvPr>
          <p:cNvCxnSpPr/>
          <p:nvPr/>
        </p:nvCxnSpPr>
        <p:spPr>
          <a:xfrm flipH="1" flipV="1">
            <a:off x="7118866" y="3944903"/>
            <a:ext cx="239439" cy="5241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xmlns="" id="{3D1D9625-DEDD-C795-1673-218A430CF53B}"/>
              </a:ext>
            </a:extLst>
          </p:cNvPr>
          <p:cNvCxnSpPr/>
          <p:nvPr/>
        </p:nvCxnSpPr>
        <p:spPr>
          <a:xfrm flipH="1" flipV="1">
            <a:off x="6825494" y="3944903"/>
            <a:ext cx="532811" cy="5241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2146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345</TotalTime>
  <Words>224</Words>
  <Application>Microsoft Office PowerPoint</Application>
  <PresentationFormat>Custom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Facet</vt:lpstr>
      <vt:lpstr>Teacher: Md Faruk Hossain Junior instructor (tech/survey) Bangladesh Survey Institute</vt:lpstr>
      <vt:lpstr>*প্রশ্নঃ একটি সাধারনভাবে স্থাপিত আয়তাকার বিমের দৈর্ঘ্য 6 m।এর উপর বিমের নিজস্ব ওজনসহ প্রতি মিটার দৈর্ঘ্য 2100 কেজি লোড সমভাবে বিস্তৃত থাকলে নিন্মের তথ্যাদির সাহায্যে আয়তাকার বিমটির ক্রস শেকশন ও লোহার পরিমান নিরনয় কর। তথ্যাদি fs=1400kg/cm², f³c=210kg/cm², n=10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Subject: Design of Structure-1</dc:title>
  <dc:creator>Jobair Mahmod</dc:creator>
  <cp:lastModifiedBy>8801551027822</cp:lastModifiedBy>
  <cp:revision>22</cp:revision>
  <dcterms:created xsi:type="dcterms:W3CDTF">2023-11-06T18:21:38Z</dcterms:created>
  <dcterms:modified xsi:type="dcterms:W3CDTF">2023-11-08T06:34:19Z</dcterms:modified>
</cp:coreProperties>
</file>