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8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5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8992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20-Nov-23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65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20-Nov-23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0836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20-Nov-23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40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80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9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86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5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20-Nov-23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4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20-Nov-23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20-Nov-23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6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20-Nov-23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8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20-Nov-23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60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20-Nov-23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7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43E7C-A695-4444-95B9-0E89E26EE29F}" type="datetimeFigureOut">
              <a:rPr lang="en-US" smtClean="0"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17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8AA39A-01F7-1322-1FD0-F82A6C7BF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0693" y="914400"/>
            <a:ext cx="9440034" cy="2683941"/>
          </a:xfrm>
          <a:blipFill>
            <a:blip r:embed="rId2"/>
            <a:tile tx="0" ty="0" sx="100000" sy="100000" flip="none" algn="tl"/>
          </a:blipFill>
          <a:ln w="38100"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b="1" kern="1200" dirty="0">
                <a:solidFill>
                  <a:schemeClr val="tx1"/>
                </a:solidFill>
                <a:effectLst/>
                <a:latin typeface="Nikosh"/>
              </a:rPr>
              <a:t>Subject Name: Transportation Engineering</a:t>
            </a:r>
            <a:br>
              <a:rPr lang="en-US" sz="3600" b="1" kern="1200" dirty="0">
                <a:solidFill>
                  <a:schemeClr val="tx1"/>
                </a:solidFill>
                <a:effectLst/>
                <a:latin typeface="Nikosh"/>
              </a:rPr>
            </a:br>
            <a:r>
              <a:rPr lang="en-US" sz="3600" b="1" kern="1200" dirty="0">
                <a:solidFill>
                  <a:schemeClr val="tx1"/>
                </a:solidFill>
                <a:effectLst/>
                <a:latin typeface="Nikosh"/>
              </a:rPr>
              <a:t/>
            </a:r>
            <a:br>
              <a:rPr lang="en-US" sz="3600" b="1" kern="1200" dirty="0">
                <a:solidFill>
                  <a:schemeClr val="tx1"/>
                </a:solidFill>
                <a:effectLst/>
                <a:latin typeface="Nikosh"/>
              </a:rPr>
            </a:br>
            <a:r>
              <a:rPr lang="en-US" sz="32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Chapter-02: </a:t>
            </a:r>
            <a:r>
              <a:rPr lang="en-US" sz="32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সড়কের</a:t>
            </a:r>
            <a:r>
              <a:rPr lang="en-US" sz="32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জ্যামিতিক</a:t>
            </a:r>
            <a:r>
              <a:rPr lang="en-US" sz="32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গঠন</a:t>
            </a:r>
            <a:r>
              <a:rPr lang="en-US" sz="3200" b="1" dirty="0">
                <a:latin typeface="Nikosh" panose="02000000000000000000" pitchFamily="2" charset="0"/>
                <a:cs typeface="Nikosh" panose="02000000000000000000" pitchFamily="2" charset="0"/>
              </a:rPr>
              <a:t>, </a:t>
            </a:r>
            <a:r>
              <a:rPr lang="en-US" sz="3200" b="1" dirty="0" err="1">
                <a:latin typeface="Nikosh" panose="02000000000000000000" pitchFamily="2" charset="0"/>
                <a:cs typeface="Nikosh" panose="02000000000000000000" pitchFamily="2" charset="0"/>
              </a:rPr>
              <a:t>প্রস্থচ্ছেদ</a:t>
            </a:r>
            <a:r>
              <a:rPr lang="en-US" sz="3200" b="1" dirty="0">
                <a:latin typeface="Nikosh" panose="02000000000000000000" pitchFamily="2" charset="0"/>
                <a:cs typeface="Nikosh" panose="02000000000000000000" pitchFamily="2" charset="0"/>
              </a:rPr>
              <a:t> ও </a:t>
            </a:r>
            <a:r>
              <a:rPr lang="en-US" sz="3200" b="1" dirty="0" err="1">
                <a:latin typeface="Nikosh" panose="02000000000000000000" pitchFamily="2" charset="0"/>
                <a:cs typeface="Nikosh" panose="02000000000000000000" pitchFamily="2" charset="0"/>
              </a:rPr>
              <a:t>সন্ধির</a:t>
            </a:r>
            <a:r>
              <a:rPr lang="en-US" sz="3200" b="1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b="1" dirty="0" err="1">
                <a:latin typeface="Nikosh" panose="02000000000000000000" pitchFamily="2" charset="0"/>
                <a:cs typeface="Nikosh" panose="02000000000000000000" pitchFamily="2" charset="0"/>
              </a:rPr>
              <a:t>অনুধাবন</a:t>
            </a:r>
            <a:r>
              <a:rPr lang="en-US" sz="3200" b="1" dirty="0">
                <a:latin typeface="Nikosh" panose="02000000000000000000" pitchFamily="2" charset="0"/>
                <a:cs typeface="Nikosh" panose="02000000000000000000" pitchFamily="2" charset="0"/>
              </a:rPr>
              <a:t/>
            </a:r>
            <a:br>
              <a:rPr lang="en-US" sz="3200" b="1" dirty="0">
                <a:latin typeface="Nikosh" panose="02000000000000000000" pitchFamily="2" charset="0"/>
                <a:cs typeface="Nikosh" panose="02000000000000000000" pitchFamily="2" charset="0"/>
              </a:rPr>
            </a:br>
            <a:endParaRPr lang="en-US" sz="32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1CA15EA-A649-9E16-2B76-BBD0C0877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4" y="4091579"/>
            <a:ext cx="8915399" cy="1741954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Nikosh"/>
              </a:rPr>
              <a:t>Teacher: Md Faruk Hossain</a:t>
            </a:r>
            <a:r>
              <a:rPr lang="en-US" sz="3200" b="1" i="1" dirty="0">
                <a:solidFill>
                  <a:schemeClr val="tx1"/>
                </a:solidFill>
                <a:latin typeface="Nikosh"/>
              </a:rPr>
              <a:t/>
            </a:r>
            <a:br>
              <a:rPr lang="en-US" sz="3200" b="1" i="1" dirty="0">
                <a:solidFill>
                  <a:schemeClr val="tx1"/>
                </a:solidFill>
                <a:latin typeface="Nikosh"/>
              </a:rPr>
            </a:br>
            <a:r>
              <a:rPr lang="en-US" sz="3200" b="1" dirty="0">
                <a:solidFill>
                  <a:schemeClr val="tx1"/>
                </a:solidFill>
                <a:latin typeface="Nikosh"/>
              </a:rPr>
              <a:t>Junior instructor(tech/survey</a:t>
            </a:r>
            <a:r>
              <a:rPr lang="en-US" sz="3200" b="1" dirty="0" smtClean="0">
                <a:solidFill>
                  <a:schemeClr val="tx1"/>
                </a:solidFill>
                <a:latin typeface="Nikosh"/>
              </a:rPr>
              <a:t>)</a:t>
            </a:r>
          </a:p>
          <a:p>
            <a:r>
              <a:rPr lang="en-US" sz="3200" b="1" dirty="0">
                <a:solidFill>
                  <a:schemeClr val="tx1"/>
                </a:solidFill>
                <a:latin typeface="Nikosh"/>
              </a:rPr>
              <a:t>Bangladesh Survey Institute</a:t>
            </a:r>
            <a:endParaRPr lang="en-US" sz="3200" dirty="0"/>
          </a:p>
          <a:p>
            <a:r>
              <a:rPr lang="en-US" sz="3200" b="1" dirty="0">
                <a:solidFill>
                  <a:schemeClr val="tx1"/>
                </a:solidFill>
                <a:latin typeface="Nikosh"/>
              </a:rPr>
              <a:t/>
            </a:r>
            <a:br>
              <a:rPr lang="en-US" sz="3200" b="1" dirty="0">
                <a:solidFill>
                  <a:schemeClr val="tx1"/>
                </a:solidFill>
                <a:latin typeface="Nikosh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6080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B51F9-6FA0-9BC3-2EEC-3DF04C57A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5001" y="508781"/>
            <a:ext cx="8911687" cy="78456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400" dirty="0" err="1">
                <a:solidFill>
                  <a:srgbClr val="FFFF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সড়কের</a:t>
            </a:r>
            <a:r>
              <a:rPr lang="en-US" sz="4400" dirty="0">
                <a:solidFill>
                  <a:srgbClr val="FFFF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জ্যামিতিক</a:t>
            </a:r>
            <a:r>
              <a:rPr lang="en-US" sz="4400" dirty="0">
                <a:solidFill>
                  <a:srgbClr val="FFFF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গঠন</a:t>
            </a:r>
            <a:r>
              <a:rPr lang="en-US" sz="4400" dirty="0">
                <a:solidFill>
                  <a:srgbClr val="FFFF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ও </a:t>
            </a:r>
            <a:r>
              <a:rPr lang="en-US" sz="4400" dirty="0" err="1">
                <a:solidFill>
                  <a:srgbClr val="FFFF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শ্রেনিবিভাগ</a:t>
            </a:r>
            <a:endParaRPr lang="en-US" sz="4400" dirty="0">
              <a:solidFill>
                <a:srgbClr val="FFFF00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563ED69-2AA2-69BB-E9DD-240F4F613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288" y="1845276"/>
            <a:ext cx="8915400" cy="3777622"/>
          </a:xfrm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সাধারণত সড়ক ব্যবহারকারী সড়কের যেসব অংশ বা অঙ্গগুলো সরাসরি দেখতে পাই এসব অংশগুলো সড়কের জ্যামিতিক গঠন। সড়কের জ্যামিতিক গঠন বৃহৎভাবে চিন্তা করলে কিছু ভাগে ভাগ করা যায়: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36900" indent="0">
              <a:buNone/>
            </a:pP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1.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প্রস্থচ্ছেদের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অংশসমূহ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(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cross section elements)</a:t>
            </a:r>
          </a:p>
          <a:p>
            <a:pPr marL="36900" indent="0">
              <a:buNone/>
            </a:pP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2.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দৃষ্টিগোচরতা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(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visibility)</a:t>
            </a:r>
          </a:p>
          <a:p>
            <a:pPr marL="36900" indent="0">
              <a:buNone/>
            </a:pP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3.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অনুভূমিক ও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উল্ল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ম্ব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বাঁক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(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Horizontal/Vertical curve)</a:t>
            </a:r>
          </a:p>
          <a:p>
            <a:pPr marL="36900" indent="0">
              <a:buNone/>
            </a:pP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4.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সড়ক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ইন্টারসেকশন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(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Road intersection)</a:t>
            </a:r>
          </a:p>
        </p:txBody>
      </p:sp>
    </p:spTree>
    <p:extLst>
      <p:ext uri="{BB962C8B-B14F-4D97-AF65-F5344CB8AC3E}">
        <p14:creationId xmlns:p14="http://schemas.microsoft.com/office/powerpoint/2010/main" val="134969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E69589-A473-6345-9336-8402895F5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5201" y="452156"/>
            <a:ext cx="8567956" cy="970450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as-IN" sz="3200" dirty="0">
                <a:latin typeface="Nikosh" panose="02000000000000000000" pitchFamily="2" charset="0"/>
                <a:cs typeface="Nikosh" panose="02000000000000000000" pitchFamily="2" charset="0"/>
              </a:rPr>
              <a:t>একই </a:t>
            </a:r>
            <a:r>
              <a:rPr lang="as-IN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অনুভূমি</a:t>
            </a:r>
            <a:r>
              <a:rPr lang="en-US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ক</a:t>
            </a:r>
            <a:r>
              <a:rPr lang="as-IN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3200" dirty="0">
                <a:latin typeface="Nikosh" panose="02000000000000000000" pitchFamily="2" charset="0"/>
                <a:cs typeface="Nikosh" panose="02000000000000000000" pitchFamily="2" charset="0"/>
              </a:rPr>
              <a:t>তলের বা সমতলের </a:t>
            </a:r>
            <a:r>
              <a:rPr lang="as-IN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ক </a:t>
            </a:r>
            <a:r>
              <a:rPr lang="as-IN" sz="3200" dirty="0">
                <a:latin typeface="Nikosh" panose="02000000000000000000" pitchFamily="2" charset="0"/>
                <a:cs typeface="Nikosh" panose="02000000000000000000" pitchFamily="2" charset="0"/>
              </a:rPr>
              <a:t>সন্ধির শ্রেণীবিভাগ</a:t>
            </a:r>
            <a:endParaRPr lang="en-US" sz="32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4F2BC9-90BB-FE59-FE89-6184E2318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2529" y="1853514"/>
            <a:ext cx="8868335" cy="4291914"/>
          </a:xfrm>
          <a:ln w="762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36900" indent="0" algn="ctr">
              <a:buNone/>
            </a:pP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*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ক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সংযোগ বা একই অনুভূমিক তলের সড়ক-সন্ধিকে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নি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ম্নোক্ত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শ্রেণীতে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ভাগ করা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যা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য়*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36900" indent="0">
              <a:buNone/>
            </a:pPr>
            <a:r>
              <a:rPr lang="en-US" b="1" dirty="0">
                <a:solidFill>
                  <a:srgbClr val="FF00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(1) </a:t>
            </a:r>
            <a:r>
              <a:rPr lang="as-IN" dirty="0" smtClean="0"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dirty="0" smtClean="0"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dirty="0" smtClean="0">
                <a:latin typeface="Nikosh" panose="02000000000000000000" pitchFamily="2" charset="0"/>
                <a:cs typeface="Nikosh" panose="02000000000000000000" pitchFamily="2" charset="0"/>
              </a:rPr>
              <a:t>ক </a:t>
            </a:r>
            <a:r>
              <a:rPr lang="as-IN" dirty="0">
                <a:latin typeface="Nikosh" panose="02000000000000000000" pitchFamily="2" charset="0"/>
                <a:cs typeface="Nikosh" panose="02000000000000000000" pitchFamily="2" charset="0"/>
              </a:rPr>
              <a:t>সংযোগের আকৃতি </a:t>
            </a:r>
            <a:r>
              <a:rPr lang="as-IN" dirty="0" smtClean="0">
                <a:latin typeface="Nikosh" panose="02000000000000000000" pitchFamily="2" charset="0"/>
                <a:cs typeface="Nikosh" panose="02000000000000000000" pitchFamily="2" charset="0"/>
              </a:rPr>
              <a:t>অনুযা</a:t>
            </a:r>
            <a:r>
              <a:rPr lang="en-US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য়ী</a:t>
            </a:r>
            <a:r>
              <a:rPr lang="en-US" dirty="0" smtClean="0">
                <a:latin typeface="Nikosh" panose="02000000000000000000" pitchFamily="2" charset="0"/>
                <a:cs typeface="Nikosh" panose="02000000000000000000" pitchFamily="2" charset="0"/>
              </a:rPr>
              <a:t>-</a:t>
            </a:r>
            <a:endParaRPr lang="en-US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36900" indent="0">
              <a:buNone/>
            </a:pP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১। </a:t>
            </a:r>
            <a:r>
              <a:rPr lang="as-IN" dirty="0">
                <a:latin typeface="Nikosh" panose="02000000000000000000" pitchFamily="2" charset="0"/>
                <a:cs typeface="Nikosh" panose="02000000000000000000" pitchFamily="2" charset="0"/>
              </a:rPr>
              <a:t>টি সংযোগ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(tee junction)</a:t>
            </a:r>
          </a:p>
          <a:p>
            <a:pPr marL="36900" indent="0">
              <a:buNone/>
            </a:pP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২।</a:t>
            </a:r>
            <a:r>
              <a:rPr lang="as-IN" dirty="0">
                <a:latin typeface="Nikosh" panose="02000000000000000000" pitchFamily="2" charset="0"/>
                <a:cs typeface="Nikosh" panose="02000000000000000000" pitchFamily="2" charset="0"/>
              </a:rPr>
              <a:t>সমকোণী বা ক্রস সংযোগ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(square or cross junction)</a:t>
            </a:r>
          </a:p>
          <a:p>
            <a:pPr marL="36900" indent="0">
              <a:buNone/>
            </a:pP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৩।</a:t>
            </a:r>
            <a:r>
              <a:rPr lang="as-IN" dirty="0">
                <a:latin typeface="Nikosh" panose="02000000000000000000" pitchFamily="2" charset="0"/>
                <a:cs typeface="Nikosh" panose="02000000000000000000" pitchFamily="2" charset="0"/>
              </a:rPr>
              <a:t>স্টাগার্ড সংযোগ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(staggered junction)</a:t>
            </a:r>
          </a:p>
          <a:p>
            <a:pPr marL="36900" indent="0">
              <a:buNone/>
            </a:pP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৪।</a:t>
            </a:r>
            <a:r>
              <a:rPr lang="as-IN" dirty="0">
                <a:latin typeface="Nikosh" panose="02000000000000000000" pitchFamily="2" charset="0"/>
                <a:cs typeface="Nikosh" panose="02000000000000000000" pitchFamily="2" charset="0"/>
              </a:rPr>
              <a:t>স্কিউড সংযোগ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(skewed junction)</a:t>
            </a:r>
          </a:p>
          <a:p>
            <a:pPr marL="36900" indent="0">
              <a:buNone/>
            </a:pP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৫</a:t>
            </a:r>
            <a:r>
              <a:rPr lang="en-US" dirty="0" smtClean="0">
                <a:latin typeface="Nikosh" panose="02000000000000000000" pitchFamily="2" charset="0"/>
                <a:cs typeface="Nikosh" panose="02000000000000000000" pitchFamily="2" charset="0"/>
              </a:rPr>
              <a:t>। </a:t>
            </a:r>
            <a:r>
              <a:rPr lang="as-IN" dirty="0" smtClean="0">
                <a:latin typeface="Nikosh" panose="02000000000000000000" pitchFamily="2" charset="0"/>
                <a:cs typeface="Nikosh" panose="02000000000000000000" pitchFamily="2" charset="0"/>
              </a:rPr>
              <a:t>ও</a:t>
            </a:r>
            <a:r>
              <a:rPr lang="en-US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য়া</a:t>
            </a:r>
            <a:r>
              <a:rPr lang="as-IN" dirty="0" smtClean="0">
                <a:latin typeface="Nikosh" panose="02000000000000000000" pitchFamily="2" charset="0"/>
                <a:cs typeface="Nikosh" panose="02000000000000000000" pitchFamily="2" charset="0"/>
              </a:rPr>
              <a:t>ই </a:t>
            </a:r>
            <a:r>
              <a:rPr lang="as-IN" dirty="0">
                <a:latin typeface="Nikosh" panose="02000000000000000000" pitchFamily="2" charset="0"/>
                <a:cs typeface="Nikosh" panose="02000000000000000000" pitchFamily="2" charset="0"/>
              </a:rPr>
              <a:t>সংযোগ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(Y junction)</a:t>
            </a:r>
          </a:p>
          <a:p>
            <a:pPr marL="36900" indent="0">
              <a:buNone/>
            </a:pP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৬।</a:t>
            </a:r>
            <a:r>
              <a:rPr lang="as-IN" dirty="0">
                <a:latin typeface="Nikosh" panose="02000000000000000000" pitchFamily="2" charset="0"/>
                <a:cs typeface="Nikosh" panose="02000000000000000000" pitchFamily="2" charset="0"/>
              </a:rPr>
              <a:t>স্কিউড ক্রস সংযোগ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(skewed cross junction)</a:t>
            </a:r>
          </a:p>
          <a:p>
            <a:pPr marL="36900" indent="0">
              <a:buNone/>
            </a:pP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৭।</a:t>
            </a:r>
            <a:r>
              <a:rPr lang="as-IN" dirty="0">
                <a:latin typeface="Nikosh" panose="02000000000000000000" pitchFamily="2" charset="0"/>
                <a:cs typeface="Nikosh" panose="02000000000000000000" pitchFamily="2" charset="0"/>
              </a:rPr>
              <a:t>স্কিউড স্টাগার্ড সংযোগ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(skewed staggered junction)</a:t>
            </a:r>
          </a:p>
          <a:p>
            <a:pPr marL="36900" indent="0">
              <a:buNone/>
            </a:pP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৮।</a:t>
            </a:r>
            <a:r>
              <a:rPr lang="as-IN" dirty="0">
                <a:latin typeface="Nikosh" panose="02000000000000000000" pitchFamily="2" charset="0"/>
                <a:cs typeface="Nikosh" panose="02000000000000000000" pitchFamily="2" charset="0"/>
              </a:rPr>
              <a:t>বহুমুখী সংযোগ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 (multiple junction)</a:t>
            </a:r>
          </a:p>
        </p:txBody>
      </p:sp>
    </p:spTree>
    <p:extLst>
      <p:ext uri="{BB962C8B-B14F-4D97-AF65-F5344CB8AC3E}">
        <p14:creationId xmlns:p14="http://schemas.microsoft.com/office/powerpoint/2010/main" val="156203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3A538DB-2727-F7B0-DE19-644F365A7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4616" y="1003251"/>
            <a:ext cx="10577384" cy="5421086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(2</a:t>
            </a:r>
            <a:r>
              <a:rPr lang="en-US" sz="2400" b="1" dirty="0" smtClean="0">
                <a:solidFill>
                  <a:srgbClr val="FF00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)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সড়ক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সংযোগ নির্দেশক আইল্যান্ড,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কেন্দ্রী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আইল্যান্ড ও অন্যান্য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নি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ন্ত্রক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ও নির্দেশকের উপর ভিত্তি করে শ্রেণীবিভাগ: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36900" indent="0">
              <a:buNone/>
            </a:pP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(İ) 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আনচেনেলাইজড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ক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সন্ধি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(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unchannelized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intersection)</a:t>
            </a:r>
          </a:p>
          <a:p>
            <a:pPr marL="36900" indent="0">
              <a:buNone/>
            </a:pP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    (ক)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প্ল্যান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ক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সন্ধি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(plan intersection)</a:t>
            </a:r>
          </a:p>
          <a:p>
            <a:pPr marL="36900" indent="0">
              <a:buNone/>
            </a:pP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    (খ)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ফ্লে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য়ার্ড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স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ক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সন্ধি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(flared intersection)</a:t>
            </a:r>
          </a:p>
          <a:p>
            <a:pPr marL="36900" indent="0">
              <a:buNone/>
            </a:pP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(İİ)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চেনেলাইজড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ক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সন্ধি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(channelized intersection)</a:t>
            </a:r>
          </a:p>
          <a:p>
            <a:pPr marL="36900" indent="0">
              <a:buNone/>
            </a:pP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    (ক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)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টি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সংযোগ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(tee junction)</a:t>
            </a:r>
          </a:p>
          <a:p>
            <a:pPr marL="36900" indent="0">
              <a:buNone/>
            </a:pP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    (খ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)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ক্রস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সংযোগ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(cross junction)</a:t>
            </a:r>
          </a:p>
          <a:p>
            <a:pPr marL="36900" indent="0">
              <a:buNone/>
            </a:pP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    (গ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)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ও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য়া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ই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সংযোগ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(Y junction)</a:t>
            </a:r>
          </a:p>
          <a:p>
            <a:pPr marL="36900" indent="0">
              <a:buNone/>
            </a:pP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    (ঘ)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রোটারি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(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Rotery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)</a:t>
            </a:r>
          </a:p>
          <a:p>
            <a:pPr marL="36900" indent="0">
              <a:buNone/>
            </a:pP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36900" indent="0">
              <a:buNone/>
            </a:pP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36900" indent="0">
              <a:buNone/>
            </a:pP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096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848" y="1219200"/>
            <a:ext cx="5667375" cy="469265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60" y="4509452"/>
            <a:ext cx="2893475" cy="628041"/>
          </a:xfrm>
        </p:spPr>
        <p:txBody>
          <a:bodyPr>
            <a:noAutofit/>
          </a:bodyPr>
          <a:lstStyle/>
          <a:p>
            <a:pPr algn="ctr"/>
            <a:r>
              <a:rPr lang="en-US" sz="4400" dirty="0" err="1" smtClean="0">
                <a:solidFill>
                  <a:schemeClr val="bg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সকলকে</a:t>
            </a:r>
            <a:r>
              <a:rPr lang="en-US" sz="4400" dirty="0" smtClean="0">
                <a:solidFill>
                  <a:schemeClr val="bg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ধন্যবাদ</a:t>
            </a:r>
            <a:endParaRPr lang="en-US" sz="4400" dirty="0">
              <a:solidFill>
                <a:schemeClr val="bg1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6877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223</TotalTime>
  <Words>303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Nikosh</vt:lpstr>
      <vt:lpstr>Wingdings 3</vt:lpstr>
      <vt:lpstr>Wisp</vt:lpstr>
      <vt:lpstr>Subject Name: Transportation Engineering  Chapter-02: সড়কের জ্যামিতিক গঠন, প্রস্থচ্ছেদ ও সন্ধির অনুধাবন </vt:lpstr>
      <vt:lpstr>সড়কের জ্যামিতিক গঠন ও শ্রেনিবিভাগ</vt:lpstr>
      <vt:lpstr>একই অনুভূমিক তলের বা সমতলের সড়ক সন্ধির শ্রেণীবিভাগ</vt:lpstr>
      <vt:lpstr>PowerPoint Presentation</vt:lpstr>
      <vt:lpstr>সকলকে ধন্যবাদ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Name: Transportation Engineering  Chapter-02: সড়কের জ্যামিতিক গঠন, প্রস্থচ্ছেদ ও সন্ধির অনুধাবন</dc:title>
  <dc:creator>Jobair Mahmod</dc:creator>
  <cp:lastModifiedBy>Md Anowar Hossain</cp:lastModifiedBy>
  <cp:revision>22</cp:revision>
  <dcterms:created xsi:type="dcterms:W3CDTF">2023-11-07T11:11:20Z</dcterms:created>
  <dcterms:modified xsi:type="dcterms:W3CDTF">2023-11-20T06:12:44Z</dcterms:modified>
</cp:coreProperties>
</file>