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sldIdLst>
    <p:sldId id="257" r:id="rId2"/>
    <p:sldId id="266" r:id="rId3"/>
    <p:sldId id="26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269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117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250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4585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259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627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596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103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641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79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121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137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709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529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96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30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26A9-DFFF-4649-A7D0-543D02616F3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008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00226A9-DFFF-4649-A7D0-543D02616F3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5F16A-7DAB-47AD-A3FC-D43DB1057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3256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  <p:sldLayoutId id="2147483824" r:id="rId12"/>
    <p:sldLayoutId id="2147483825" r:id="rId13"/>
    <p:sldLayoutId id="2147483826" r:id="rId14"/>
    <p:sldLayoutId id="2147483827" r:id="rId15"/>
    <p:sldLayoutId id="2147483828" r:id="rId16"/>
    <p:sldLayoutId id="214748382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EFEE3EE-AD77-455E-3664-F360CA5D7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4774" y="3366186"/>
            <a:ext cx="8279904" cy="1840128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Nikosh"/>
              </a:rPr>
              <a:t>Teacher: Md Faruk Hossain</a:t>
            </a:r>
            <a:r>
              <a:rPr lang="en-US" sz="3200" b="1" i="1" dirty="0">
                <a:solidFill>
                  <a:schemeClr val="tx1"/>
                </a:solidFill>
                <a:latin typeface="Nikosh"/>
              </a:rPr>
              <a:t/>
            </a:r>
            <a:br>
              <a:rPr lang="en-US" sz="3200" b="1" i="1" dirty="0">
                <a:solidFill>
                  <a:schemeClr val="tx1"/>
                </a:solidFill>
                <a:latin typeface="Nikosh"/>
              </a:rPr>
            </a:br>
            <a:r>
              <a:rPr lang="en-US" sz="3200" b="1">
                <a:solidFill>
                  <a:schemeClr val="tx1"/>
                </a:solidFill>
                <a:latin typeface="Nikosh"/>
              </a:rPr>
              <a:t>Junior </a:t>
            </a:r>
            <a:r>
              <a:rPr lang="en-US" sz="3200" b="1" smtClean="0">
                <a:solidFill>
                  <a:schemeClr val="tx1"/>
                </a:solidFill>
                <a:latin typeface="Nikosh"/>
              </a:rPr>
              <a:t>instructor (</a:t>
            </a:r>
            <a:r>
              <a:rPr lang="en-US" sz="3200" b="1" dirty="0">
                <a:solidFill>
                  <a:schemeClr val="tx1"/>
                </a:solidFill>
                <a:latin typeface="Nikosh"/>
              </a:rPr>
              <a:t>tech/survey)</a:t>
            </a:r>
            <a:br>
              <a:rPr lang="en-US" sz="3200" b="1" dirty="0">
                <a:solidFill>
                  <a:schemeClr val="tx1"/>
                </a:solidFill>
                <a:latin typeface="Nikosh"/>
              </a:rPr>
            </a:br>
            <a:r>
              <a:rPr lang="en-US" sz="3200" b="1" dirty="0">
                <a:solidFill>
                  <a:schemeClr val="tx1"/>
                </a:solidFill>
                <a:latin typeface="Nikosh"/>
              </a:rPr>
              <a:t>Bangladesh Survey Institute</a:t>
            </a:r>
            <a:endParaRPr lang="en-US" sz="3200" b="1" i="1" dirty="0">
              <a:solidFill>
                <a:schemeClr val="tx1"/>
              </a:solidFill>
              <a:latin typeface="Nikosh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E803BAB-874F-304E-2193-BBFB278911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76392" y="619726"/>
            <a:ext cx="8596668" cy="1570962"/>
          </a:xfrm>
          <a:solidFill>
            <a:schemeClr val="accent2"/>
          </a:solidFill>
        </p:spPr>
        <p:txBody>
          <a:bodyPr>
            <a:normAutofit fontScale="92500"/>
          </a:bodyPr>
          <a:lstStyle/>
          <a:p>
            <a:pPr algn="ctr"/>
            <a:r>
              <a:rPr lang="en-US" sz="3600" b="1" kern="1200" dirty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Nikosh"/>
              </a:rPr>
              <a:t>Subject </a:t>
            </a:r>
            <a:r>
              <a:rPr lang="en-US" sz="3600" b="1" kern="1200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Nikosh"/>
              </a:rPr>
              <a:t>Name : Structural </a:t>
            </a:r>
            <a:r>
              <a:rPr lang="en-US" sz="3600" b="1" kern="1200" dirty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Nikosh"/>
              </a:rPr>
              <a:t>Mechanics</a:t>
            </a:r>
            <a:br>
              <a:rPr lang="en-US" sz="3600" b="1" kern="1200" dirty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Nikosh"/>
              </a:rPr>
            </a:br>
            <a:r>
              <a:rPr lang="en-US" sz="3600" b="1" kern="1200" dirty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Nikosh"/>
              </a:rPr>
              <a:t>Subject Code:26431</a:t>
            </a:r>
            <a:endParaRPr lang="en-US" sz="3600" b="1" dirty="0">
              <a:solidFill>
                <a:schemeClr val="accent3">
                  <a:lumMod val="20000"/>
                  <a:lumOff val="80000"/>
                </a:schemeClr>
              </a:solidFill>
              <a:latin typeface="Nikosh"/>
            </a:endParaRPr>
          </a:p>
        </p:txBody>
      </p:sp>
    </p:spTree>
    <p:extLst>
      <p:ext uri="{BB962C8B-B14F-4D97-AF65-F5344CB8AC3E}">
        <p14:creationId xmlns:p14="http://schemas.microsoft.com/office/powerpoint/2010/main" val="3162252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A858E9A-B852-1BEA-0E0A-DA0899C2A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77435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as-IN" dirty="0" smtClean="0">
                <a:solidFill>
                  <a:schemeClr val="accent6">
                    <a:lumMod val="50000"/>
                  </a:schemeClr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অনমন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  <a:latin typeface="Nikosh" panose="02000000000000000000" pitchFamily="2" charset="0"/>
                <a:cs typeface="Nikosh" panose="02000000000000000000" pitchFamily="2" charset="0"/>
              </a:rPr>
              <a:t>ীয়</a:t>
            </a:r>
            <a:r>
              <a:rPr lang="as-IN" dirty="0" smtClean="0">
                <a:solidFill>
                  <a:schemeClr val="accent6">
                    <a:lumMod val="50000"/>
                  </a:schemeClr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তা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7D36E89-56A2-61C8-E7CD-F23EB4914A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7335" y="1837794"/>
            <a:ext cx="8596668" cy="324705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/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স্থিতিস্থাপক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সীমার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মধ্যে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বস্তুর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বিকৃতি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প্রতিরোধ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করার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ক্ষমতাকে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বস্তুর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অনমনীয়তা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বলা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হয়।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অর্থা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ৎ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যে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ধর্মের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জন্য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বস্তু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উল্লেখযোগ্য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বিকৃতি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ব্যতিরেকে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সর্বাধিক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পীড়ন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নিতে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পারে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,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এটাই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বস্তুর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অনমনীয়তা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।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যে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বস্তু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স্থিতিস্থাপক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গুণাঙ্ক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যত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বেশি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তার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অনমনীয়তাও</a:t>
            </a:r>
            <a: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তত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বেশি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।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ইস্পাত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অনমনীয়</a:t>
            </a:r>
            <a: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পদার্থের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একটি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উত্তম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উদাহরণ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।</a:t>
            </a:r>
          </a:p>
          <a:p>
            <a:endParaRPr lang="en-US" sz="2000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389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8880A8CE-B752-9467-8340-0D2F4AD7F62E}"/>
              </a:ext>
            </a:extLst>
          </p:cNvPr>
          <p:cNvCxnSpPr>
            <a:cxnSpLocks/>
          </p:cNvCxnSpPr>
          <p:nvPr/>
        </p:nvCxnSpPr>
        <p:spPr>
          <a:xfrm flipH="1">
            <a:off x="2324100" y="2451982"/>
            <a:ext cx="19513" cy="313159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87EB4CD6-FACA-CB32-C5C5-D12910FF76FB}"/>
              </a:ext>
            </a:extLst>
          </p:cNvPr>
          <p:cNvCxnSpPr>
            <a:cxnSpLocks/>
          </p:cNvCxnSpPr>
          <p:nvPr/>
        </p:nvCxnSpPr>
        <p:spPr>
          <a:xfrm>
            <a:off x="2324100" y="5583576"/>
            <a:ext cx="681043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A9B7EBED-EE49-E4AD-0F3D-F1EE173CEC31}"/>
              </a:ext>
            </a:extLst>
          </p:cNvPr>
          <p:cNvCxnSpPr>
            <a:cxnSpLocks/>
          </p:cNvCxnSpPr>
          <p:nvPr/>
        </p:nvCxnSpPr>
        <p:spPr>
          <a:xfrm flipV="1">
            <a:off x="2341298" y="3092569"/>
            <a:ext cx="1685953" cy="249100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Freeform: Shape 18">
            <a:extLst>
              <a:ext uri="{FF2B5EF4-FFF2-40B4-BE49-F238E27FC236}">
                <a16:creationId xmlns="" xmlns:a16="http://schemas.microsoft.com/office/drawing/2014/main" id="{53E606E2-DCF5-246F-97F8-F63DAF3F058E}"/>
              </a:ext>
            </a:extLst>
          </p:cNvPr>
          <p:cNvSpPr/>
          <p:nvPr/>
        </p:nvSpPr>
        <p:spPr>
          <a:xfrm>
            <a:off x="3971530" y="2789222"/>
            <a:ext cx="4824919" cy="532970"/>
          </a:xfrm>
          <a:custGeom>
            <a:avLst/>
            <a:gdLst>
              <a:gd name="connsiteX0" fmla="*/ 0 w 4824919"/>
              <a:gd name="connsiteY0" fmla="*/ 420134 h 536866"/>
              <a:gd name="connsiteX1" fmla="*/ 126459 w 4824919"/>
              <a:gd name="connsiteY1" fmla="*/ 264491 h 536866"/>
              <a:gd name="connsiteX2" fmla="*/ 359923 w 4824919"/>
              <a:gd name="connsiteY2" fmla="*/ 381223 h 536866"/>
              <a:gd name="connsiteX3" fmla="*/ 466927 w 4824919"/>
              <a:gd name="connsiteY3" fmla="*/ 361768 h 536866"/>
              <a:gd name="connsiteX4" fmla="*/ 1799617 w 4824919"/>
              <a:gd name="connsiteY4" fmla="*/ 1844 h 536866"/>
              <a:gd name="connsiteX5" fmla="*/ 4824919 w 4824919"/>
              <a:gd name="connsiteY5" fmla="*/ 536866 h 536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24919" h="536866">
                <a:moveTo>
                  <a:pt x="0" y="420134"/>
                </a:moveTo>
                <a:cubicBezTo>
                  <a:pt x="33236" y="345555"/>
                  <a:pt x="66472" y="270976"/>
                  <a:pt x="126459" y="264491"/>
                </a:cubicBezTo>
                <a:cubicBezTo>
                  <a:pt x="186446" y="258006"/>
                  <a:pt x="303178" y="365010"/>
                  <a:pt x="359923" y="381223"/>
                </a:cubicBezTo>
                <a:cubicBezTo>
                  <a:pt x="416668" y="397436"/>
                  <a:pt x="466927" y="361768"/>
                  <a:pt x="466927" y="361768"/>
                </a:cubicBezTo>
                <a:cubicBezTo>
                  <a:pt x="706876" y="298538"/>
                  <a:pt x="1073285" y="-27339"/>
                  <a:pt x="1799617" y="1844"/>
                </a:cubicBezTo>
                <a:cubicBezTo>
                  <a:pt x="2525949" y="31027"/>
                  <a:pt x="4299626" y="447696"/>
                  <a:pt x="4824919" y="536866"/>
                </a:cubicBezTo>
              </a:path>
            </a:pathLst>
          </a:cu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 b="1" dirty="0">
              <a:latin typeface="Algerian" panose="04020705040A02060702" pitchFamily="82" charset="0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="" xmlns:a16="http://schemas.microsoft.com/office/drawing/2014/main" id="{1D74FB83-82F5-0ABE-F55B-FD1F942FEB8B}"/>
              </a:ext>
            </a:extLst>
          </p:cNvPr>
          <p:cNvCxnSpPr>
            <a:cxnSpLocks/>
          </p:cNvCxnSpPr>
          <p:nvPr/>
        </p:nvCxnSpPr>
        <p:spPr>
          <a:xfrm flipV="1">
            <a:off x="8832715" y="4610911"/>
            <a:ext cx="0" cy="39883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="" xmlns:a16="http://schemas.microsoft.com/office/drawing/2014/main" id="{BBBA9FCC-3329-0CDC-85C5-708D845D8DFC}"/>
              </a:ext>
            </a:extLst>
          </p:cNvPr>
          <p:cNvCxnSpPr>
            <a:cxnSpLocks/>
          </p:cNvCxnSpPr>
          <p:nvPr/>
        </p:nvCxnSpPr>
        <p:spPr>
          <a:xfrm flipV="1">
            <a:off x="8832715" y="4124528"/>
            <a:ext cx="0" cy="39883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="" xmlns:a16="http://schemas.microsoft.com/office/drawing/2014/main" id="{5EFE0415-4F5E-422B-C53F-96B19EA3DE16}"/>
              </a:ext>
            </a:extLst>
          </p:cNvPr>
          <p:cNvCxnSpPr>
            <a:cxnSpLocks/>
          </p:cNvCxnSpPr>
          <p:nvPr/>
        </p:nvCxnSpPr>
        <p:spPr>
          <a:xfrm flipV="1">
            <a:off x="8832715" y="3625175"/>
            <a:ext cx="0" cy="398834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="" xmlns:a16="http://schemas.microsoft.com/office/drawing/2014/main" id="{22646286-952B-E292-56E1-B36664802714}"/>
              </a:ext>
            </a:extLst>
          </p:cNvPr>
          <p:cNvCxnSpPr>
            <a:cxnSpLocks/>
          </p:cNvCxnSpPr>
          <p:nvPr/>
        </p:nvCxnSpPr>
        <p:spPr>
          <a:xfrm flipV="1">
            <a:off x="8827851" y="3323052"/>
            <a:ext cx="0" cy="21319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="" xmlns:a16="http://schemas.microsoft.com/office/drawing/2014/main" id="{22347058-2C08-ED02-E685-66006D10C03E}"/>
              </a:ext>
            </a:extLst>
          </p:cNvPr>
          <p:cNvCxnSpPr/>
          <p:nvPr/>
        </p:nvCxnSpPr>
        <p:spPr>
          <a:xfrm flipH="1">
            <a:off x="8649929" y="3121731"/>
            <a:ext cx="398834" cy="35506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="" xmlns:a16="http://schemas.microsoft.com/office/drawing/2014/main" id="{12390FBF-D830-4BCB-0271-B7F73B2B689D}"/>
              </a:ext>
            </a:extLst>
          </p:cNvPr>
          <p:cNvCxnSpPr>
            <a:cxnSpLocks/>
          </p:cNvCxnSpPr>
          <p:nvPr/>
        </p:nvCxnSpPr>
        <p:spPr>
          <a:xfrm flipH="1" flipV="1">
            <a:off x="8597032" y="3144768"/>
            <a:ext cx="398834" cy="30178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20DD86FB-9F5E-CBE4-D3E0-26F2A06A2B06}"/>
              </a:ext>
            </a:extLst>
          </p:cNvPr>
          <p:cNvSpPr txBox="1"/>
          <p:nvPr/>
        </p:nvSpPr>
        <p:spPr>
          <a:xfrm>
            <a:off x="1896035" y="3287155"/>
            <a:ext cx="394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92D050"/>
                </a:solidFill>
              </a:rPr>
              <a:t>S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="" xmlns:a16="http://schemas.microsoft.com/office/drawing/2014/main" id="{0EB7E1D9-70C3-20F3-E6DA-B7A89EFCA001}"/>
              </a:ext>
            </a:extLst>
          </p:cNvPr>
          <p:cNvCxnSpPr>
            <a:cxnSpLocks/>
          </p:cNvCxnSpPr>
          <p:nvPr/>
        </p:nvCxnSpPr>
        <p:spPr>
          <a:xfrm>
            <a:off x="3963209" y="3204535"/>
            <a:ext cx="1280988" cy="8076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="" xmlns:a16="http://schemas.microsoft.com/office/drawing/2014/main" id="{8163C88F-9287-93E0-AFC2-8A081E3A48B3}"/>
              </a:ext>
            </a:extLst>
          </p:cNvPr>
          <p:cNvCxnSpPr>
            <a:cxnSpLocks/>
            <a:stCxn id="19" idx="0"/>
          </p:cNvCxnSpPr>
          <p:nvPr/>
        </p:nvCxnSpPr>
        <p:spPr>
          <a:xfrm flipH="1" flipV="1">
            <a:off x="2989036" y="2582285"/>
            <a:ext cx="982494" cy="62402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87F9A3A3-C6D8-447F-46DE-9DEC24F1A23F}"/>
              </a:ext>
            </a:extLst>
          </p:cNvPr>
          <p:cNvSpPr txBox="1"/>
          <p:nvPr/>
        </p:nvSpPr>
        <p:spPr>
          <a:xfrm>
            <a:off x="2474069" y="1767725"/>
            <a:ext cx="17704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Elestic</a:t>
            </a:r>
            <a:r>
              <a:rPr lang="en-US" sz="1600" dirty="0"/>
              <a:t> Limit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="" xmlns:a16="http://schemas.microsoft.com/office/drawing/2014/main" id="{E6F169AF-246B-3F3C-2484-4F0043A8F944}"/>
              </a:ext>
            </a:extLst>
          </p:cNvPr>
          <p:cNvSpPr txBox="1"/>
          <p:nvPr/>
        </p:nvSpPr>
        <p:spPr>
          <a:xfrm>
            <a:off x="3385273" y="2856185"/>
            <a:ext cx="1944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92D050"/>
                </a:solidFill>
              </a:rPr>
              <a:t>A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366D7387-51C3-2F42-39E5-2534C016AEB9}"/>
              </a:ext>
            </a:extLst>
          </p:cNvPr>
          <p:cNvSpPr txBox="1"/>
          <p:nvPr/>
        </p:nvSpPr>
        <p:spPr>
          <a:xfrm>
            <a:off x="3915531" y="2385596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92D050"/>
                </a:solidFill>
              </a:rPr>
              <a:t>B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="" xmlns:a16="http://schemas.microsoft.com/office/drawing/2014/main" id="{DCEFF1AA-4EAF-F720-47EB-74B6F1DA3F6A}"/>
              </a:ext>
            </a:extLst>
          </p:cNvPr>
          <p:cNvSpPr txBox="1"/>
          <p:nvPr/>
        </p:nvSpPr>
        <p:spPr>
          <a:xfrm>
            <a:off x="4723190" y="5814686"/>
            <a:ext cx="17023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Bahnschrift" panose="020B0502040204020203" pitchFamily="34" charset="0"/>
              </a:rPr>
              <a:t>Strains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="" xmlns:a16="http://schemas.microsoft.com/office/drawing/2014/main" id="{7324D353-8C22-F9CC-8879-8CB6B8231ECB}"/>
              </a:ext>
            </a:extLst>
          </p:cNvPr>
          <p:cNvSpPr txBox="1"/>
          <p:nvPr/>
        </p:nvSpPr>
        <p:spPr>
          <a:xfrm>
            <a:off x="1873325" y="5381812"/>
            <a:ext cx="4619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92D050"/>
                </a:solidFill>
              </a:rPr>
              <a:t>O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0AFD6734-13D4-54F9-11EA-8E6B0CA53B41}"/>
              </a:ext>
            </a:extLst>
          </p:cNvPr>
          <p:cNvSpPr txBox="1"/>
          <p:nvPr/>
        </p:nvSpPr>
        <p:spPr>
          <a:xfrm>
            <a:off x="4600531" y="2882101"/>
            <a:ext cx="4363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92D050"/>
                </a:solidFill>
              </a:rPr>
              <a:t>C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="" xmlns:a16="http://schemas.microsoft.com/office/drawing/2014/main" id="{9DE20FEF-02D3-D10D-0069-69E3912275D3}"/>
              </a:ext>
            </a:extLst>
          </p:cNvPr>
          <p:cNvCxnSpPr>
            <a:cxnSpLocks/>
          </p:cNvCxnSpPr>
          <p:nvPr/>
        </p:nvCxnSpPr>
        <p:spPr>
          <a:xfrm>
            <a:off x="4260715" y="3148572"/>
            <a:ext cx="396742" cy="18274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081B3847-D89D-4EE7-ADE0-00D868F5DAC3}"/>
              </a:ext>
            </a:extLst>
          </p:cNvPr>
          <p:cNvSpPr txBox="1"/>
          <p:nvPr/>
        </p:nvSpPr>
        <p:spPr>
          <a:xfrm>
            <a:off x="4587844" y="3343836"/>
            <a:ext cx="16525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Bahnschrift" panose="020B0502040204020203" pitchFamily="34" charset="0"/>
              </a:rPr>
              <a:t>Yield Strength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="" xmlns:a16="http://schemas.microsoft.com/office/drawing/2014/main" id="{19C1B4D3-95BE-C228-987D-E7644134A6D7}"/>
              </a:ext>
            </a:extLst>
          </p:cNvPr>
          <p:cNvSpPr txBox="1"/>
          <p:nvPr/>
        </p:nvSpPr>
        <p:spPr>
          <a:xfrm>
            <a:off x="6339733" y="3374571"/>
            <a:ext cx="1851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Ultimate Strength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="" xmlns:a16="http://schemas.microsoft.com/office/drawing/2014/main" id="{80A73FED-134D-59E0-C8A1-2F00C93ED6B5}"/>
              </a:ext>
            </a:extLst>
          </p:cNvPr>
          <p:cNvSpPr txBox="1"/>
          <p:nvPr/>
        </p:nvSpPr>
        <p:spPr>
          <a:xfrm>
            <a:off x="6782540" y="2179180"/>
            <a:ext cx="4491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92D050"/>
                </a:solidFill>
              </a:rPr>
              <a:t>D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="" xmlns:a16="http://schemas.microsoft.com/office/drawing/2014/main" id="{26B36261-450F-E4A3-ADEB-1528D90DD0BF}"/>
              </a:ext>
            </a:extLst>
          </p:cNvPr>
          <p:cNvSpPr txBox="1"/>
          <p:nvPr/>
        </p:nvSpPr>
        <p:spPr>
          <a:xfrm>
            <a:off x="8590407" y="2562123"/>
            <a:ext cx="418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92D050"/>
                </a:solidFill>
              </a:rPr>
              <a:t>E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="" xmlns:a16="http://schemas.microsoft.com/office/drawing/2014/main" id="{61D00131-DFF5-F356-D8A8-0A3E33581E67}"/>
              </a:ext>
            </a:extLst>
          </p:cNvPr>
          <p:cNvSpPr txBox="1"/>
          <p:nvPr/>
        </p:nvSpPr>
        <p:spPr>
          <a:xfrm>
            <a:off x="9325165" y="3501699"/>
            <a:ext cx="1225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Fracture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="" xmlns:a16="http://schemas.microsoft.com/office/drawing/2014/main" id="{82E7B399-62B2-ED41-6D8F-0AA8F2510018}"/>
              </a:ext>
            </a:extLst>
          </p:cNvPr>
          <p:cNvSpPr txBox="1"/>
          <p:nvPr/>
        </p:nvSpPr>
        <p:spPr>
          <a:xfrm rot="18211791">
            <a:off x="2370031" y="4120291"/>
            <a:ext cx="20004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Modulus of </a:t>
            </a:r>
            <a:r>
              <a:rPr lang="en-US" sz="1400" b="1" dirty="0" err="1"/>
              <a:t>Resilince</a:t>
            </a:r>
            <a:endParaRPr lang="en-US" sz="1400" b="1" dirty="0"/>
          </a:p>
        </p:txBody>
      </p:sp>
      <p:cxnSp>
        <p:nvCxnSpPr>
          <p:cNvPr id="78" name="Straight Connector 77">
            <a:extLst>
              <a:ext uri="{FF2B5EF4-FFF2-40B4-BE49-F238E27FC236}">
                <a16:creationId xmlns="" xmlns:a16="http://schemas.microsoft.com/office/drawing/2014/main" id="{BFCF6445-02EC-83A9-C28F-52BF8B440C64}"/>
              </a:ext>
            </a:extLst>
          </p:cNvPr>
          <p:cNvCxnSpPr>
            <a:cxnSpLocks/>
          </p:cNvCxnSpPr>
          <p:nvPr/>
        </p:nvCxnSpPr>
        <p:spPr>
          <a:xfrm flipH="1">
            <a:off x="3937824" y="3195536"/>
            <a:ext cx="25385" cy="2388039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="" xmlns:a16="http://schemas.microsoft.com/office/drawing/2014/main" id="{FD5D0378-2683-A25C-A212-E92514C16261}"/>
              </a:ext>
            </a:extLst>
          </p:cNvPr>
          <p:cNvCxnSpPr>
            <a:cxnSpLocks/>
          </p:cNvCxnSpPr>
          <p:nvPr/>
        </p:nvCxnSpPr>
        <p:spPr>
          <a:xfrm flipV="1">
            <a:off x="8827851" y="5182395"/>
            <a:ext cx="0" cy="39883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8" name="TextBox 87">
            <a:extLst>
              <a:ext uri="{FF2B5EF4-FFF2-40B4-BE49-F238E27FC236}">
                <a16:creationId xmlns="" xmlns:a16="http://schemas.microsoft.com/office/drawing/2014/main" id="{33864918-AADE-CD13-3F7E-74CFF9F0093D}"/>
              </a:ext>
            </a:extLst>
          </p:cNvPr>
          <p:cNvSpPr txBox="1"/>
          <p:nvPr/>
        </p:nvSpPr>
        <p:spPr>
          <a:xfrm>
            <a:off x="5284370" y="3975012"/>
            <a:ext cx="22759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Modulus of toughness</a:t>
            </a:r>
          </a:p>
          <a:p>
            <a:pPr algn="ctr"/>
            <a:r>
              <a:rPr lang="en-US" sz="1600" b="1" dirty="0"/>
              <a:t>proportional limit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="" xmlns:a16="http://schemas.microsoft.com/office/drawing/2014/main" id="{33851080-14F1-C623-B9E0-C3B3DEE85D4D}"/>
              </a:ext>
            </a:extLst>
          </p:cNvPr>
          <p:cNvSpPr txBox="1"/>
          <p:nvPr/>
        </p:nvSpPr>
        <p:spPr>
          <a:xfrm>
            <a:off x="4097989" y="4898634"/>
            <a:ext cx="40874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Youngs Modulus= stress/strain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="" xmlns:a16="http://schemas.microsoft.com/office/drawing/2014/main" id="{71F6BC9D-491E-17FD-EFAA-DF49FEE4DB92}"/>
              </a:ext>
            </a:extLst>
          </p:cNvPr>
          <p:cNvSpPr txBox="1"/>
          <p:nvPr/>
        </p:nvSpPr>
        <p:spPr>
          <a:xfrm rot="16200000">
            <a:off x="835746" y="3492134"/>
            <a:ext cx="1212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Stress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1213D6A7-F012-9E2B-4784-3DCE9A373B75}"/>
              </a:ext>
            </a:extLst>
          </p:cNvPr>
          <p:cNvCxnSpPr>
            <a:cxnSpLocks/>
          </p:cNvCxnSpPr>
          <p:nvPr/>
        </p:nvCxnSpPr>
        <p:spPr>
          <a:xfrm>
            <a:off x="2354824" y="5581229"/>
            <a:ext cx="6760601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5E73C29A-A46A-E915-038B-FB250D15C5B8}"/>
              </a:ext>
            </a:extLst>
          </p:cNvPr>
          <p:cNvCxnSpPr/>
          <p:nvPr/>
        </p:nvCxnSpPr>
        <p:spPr>
          <a:xfrm flipH="1">
            <a:off x="2324100" y="2451982"/>
            <a:ext cx="30724" cy="3129247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061009A5-6C8A-F9E5-BED7-CFDA3C22910B}"/>
              </a:ext>
            </a:extLst>
          </p:cNvPr>
          <p:cNvCxnSpPr>
            <a:cxnSpLocks/>
            <a:stCxn id="19" idx="0"/>
          </p:cNvCxnSpPr>
          <p:nvPr/>
        </p:nvCxnSpPr>
        <p:spPr>
          <a:xfrm flipH="1">
            <a:off x="2324100" y="3206307"/>
            <a:ext cx="1647430" cy="237492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E33E0D20-1A1A-260D-BA38-95D0812C604A}"/>
              </a:ext>
            </a:extLst>
          </p:cNvPr>
          <p:cNvCxnSpPr>
            <a:endCxn id="66" idx="1"/>
          </p:cNvCxnSpPr>
          <p:nvPr/>
        </p:nvCxnSpPr>
        <p:spPr>
          <a:xfrm>
            <a:off x="8995866" y="3579542"/>
            <a:ext cx="329299" cy="15299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="" xmlns:a16="http://schemas.microsoft.com/office/drawing/2014/main" id="{CE39052C-706B-6B7D-B444-2CFFE10AFECA}"/>
              </a:ext>
            </a:extLst>
          </p:cNvPr>
          <p:cNvCxnSpPr>
            <a:cxnSpLocks/>
          </p:cNvCxnSpPr>
          <p:nvPr/>
        </p:nvCxnSpPr>
        <p:spPr>
          <a:xfrm>
            <a:off x="3969834" y="3234666"/>
            <a:ext cx="1214412" cy="9111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="" xmlns:a16="http://schemas.microsoft.com/office/drawing/2014/main" id="{1B223D0C-C72A-9AD6-9945-7E9F370F1693}"/>
              </a:ext>
            </a:extLst>
          </p:cNvPr>
          <p:cNvCxnSpPr>
            <a:cxnSpLocks/>
            <a:stCxn id="19" idx="1"/>
          </p:cNvCxnSpPr>
          <p:nvPr/>
        </p:nvCxnSpPr>
        <p:spPr>
          <a:xfrm flipH="1" flipV="1">
            <a:off x="3184274" y="2299459"/>
            <a:ext cx="913715" cy="7523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="" xmlns:a16="http://schemas.microsoft.com/office/drawing/2014/main" id="{BABA0D27-B6D7-141A-17D7-0D72B302CCF5}"/>
              </a:ext>
            </a:extLst>
          </p:cNvPr>
          <p:cNvCxnSpPr/>
          <p:nvPr/>
        </p:nvCxnSpPr>
        <p:spPr>
          <a:xfrm flipH="1">
            <a:off x="6777289" y="3105398"/>
            <a:ext cx="79555" cy="25001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48444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68</TotalTime>
  <Words>89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Algerian</vt:lpstr>
      <vt:lpstr>Arial</vt:lpstr>
      <vt:lpstr>Bahnschrift</vt:lpstr>
      <vt:lpstr>Century Gothic</vt:lpstr>
      <vt:lpstr>Nikosh</vt:lpstr>
      <vt:lpstr>Wingdings 3</vt:lpstr>
      <vt:lpstr>Ion</vt:lpstr>
      <vt:lpstr>Teacher: Md Faruk Hossain Junior instructor (tech/survey) Bangladesh Survey Institute</vt:lpstr>
      <vt:lpstr>অনমনীয়তা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Teacher: Md Faruk Hossain Junior instructor(tech/survey) Bangladesh Survey Institute</dc:title>
  <dc:creator>Jobair Mahmod</dc:creator>
  <cp:lastModifiedBy>MY</cp:lastModifiedBy>
  <cp:revision>18</cp:revision>
  <dcterms:created xsi:type="dcterms:W3CDTF">2023-11-07T08:08:14Z</dcterms:created>
  <dcterms:modified xsi:type="dcterms:W3CDTF">2023-11-20T06:29:07Z</dcterms:modified>
</cp:coreProperties>
</file>