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4" r:id="rId2"/>
    <p:sldId id="265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8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5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8992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65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0836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4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80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9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8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5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4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6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8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6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7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1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="" xmlns:a16="http://schemas.microsoft.com/office/drawing/2014/main" id="{E1CA15EA-A649-9E16-2B76-BBD0C0877695}"/>
              </a:ext>
            </a:extLst>
          </p:cNvPr>
          <p:cNvSpPr txBox="1">
            <a:spLocks/>
          </p:cNvSpPr>
          <p:nvPr/>
        </p:nvSpPr>
        <p:spPr>
          <a:xfrm>
            <a:off x="1751014" y="4091579"/>
            <a:ext cx="8915399" cy="17419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smtClean="0">
                <a:solidFill>
                  <a:schemeClr val="tx1"/>
                </a:solidFill>
                <a:latin typeface="Nikosh"/>
              </a:rPr>
              <a:t>Teacher: Md Faruk Hossain</a:t>
            </a:r>
            <a:r>
              <a:rPr lang="en-US" sz="3200" b="1" i="1" smtClean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i="1" smtClean="0">
                <a:solidFill>
                  <a:schemeClr val="tx1"/>
                </a:solidFill>
                <a:latin typeface="Nikosh"/>
              </a:rPr>
            </a:br>
            <a:r>
              <a:rPr lang="en-US" sz="3200" b="1" smtClean="0">
                <a:solidFill>
                  <a:schemeClr val="tx1"/>
                </a:solidFill>
                <a:latin typeface="Nikosh"/>
              </a:rPr>
              <a:t>Junior instructor(tech/survey)</a:t>
            </a:r>
          </a:p>
          <a:p>
            <a:r>
              <a:rPr lang="en-US" sz="3200" b="1" smtClean="0">
                <a:solidFill>
                  <a:schemeClr val="tx1"/>
                </a:solidFill>
                <a:latin typeface="Nikosh"/>
              </a:rPr>
              <a:t>Bangladesh Survey Institute</a:t>
            </a:r>
            <a:endParaRPr lang="en-US" sz="3200" smtClean="0"/>
          </a:p>
          <a:p>
            <a:r>
              <a:rPr lang="en-US" sz="3200" b="1" smtClean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smtClean="0">
                <a:solidFill>
                  <a:schemeClr val="tx1"/>
                </a:solidFill>
                <a:latin typeface="Nikosh"/>
              </a:rPr>
            </a:b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183" y="863600"/>
            <a:ext cx="9613900" cy="287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692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AAD330-FB13-A5CD-FF31-1D9F37B71A83}"/>
              </a:ext>
            </a:extLst>
          </p:cNvPr>
          <p:cNvSpPr txBox="1">
            <a:spLocks/>
          </p:cNvSpPr>
          <p:nvPr/>
        </p:nvSpPr>
        <p:spPr>
          <a:xfrm>
            <a:off x="2559975" y="467591"/>
            <a:ext cx="6238037" cy="74337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রোটারি সংযোগ সন্ধির শ্রেনিবিভাগ</a:t>
            </a:r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4583B0-5762-EC37-554A-B5D17EA85724}"/>
              </a:ext>
            </a:extLst>
          </p:cNvPr>
          <p:cNvSpPr txBox="1">
            <a:spLocks/>
          </p:cNvSpPr>
          <p:nvPr/>
        </p:nvSpPr>
        <p:spPr>
          <a:xfrm>
            <a:off x="2477303" y="1941692"/>
            <a:ext cx="7073209" cy="2416124"/>
          </a:xfrm>
          <a:prstGeom prst="rect">
            <a:avLst/>
          </a:prstGeom>
          <a:ln w="38100" cap="rnd" cmpd="sng" algn="ctr">
            <a:solidFill>
              <a:schemeClr val="accent5">
                <a:shade val="9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3" charset="2"/>
              <a:buNone/>
            </a:pPr>
            <a:r>
              <a:rPr lang="en-US" sz="2400" smtClean="0">
                <a:latin typeface="Nikosh" panose="02000000000000000000" pitchFamily="2" charset="0"/>
                <a:cs typeface="Nikosh" panose="02000000000000000000" pitchFamily="2" charset="0"/>
              </a:rPr>
              <a:t>১। বৃত্তাকার (Circular shape)</a:t>
            </a:r>
          </a:p>
          <a:p>
            <a:pPr marL="36900" indent="0">
              <a:buFont typeface="Wingdings 3" charset="2"/>
              <a:buNone/>
            </a:pPr>
            <a:r>
              <a:rPr lang="en-US" sz="2400" smtClean="0">
                <a:latin typeface="Nikosh" panose="02000000000000000000" pitchFamily="2" charset="0"/>
                <a:cs typeface="Nikosh" panose="02000000000000000000" pitchFamily="2" charset="0"/>
              </a:rPr>
              <a:t>২। টারবাইন (Turbine shape)</a:t>
            </a:r>
          </a:p>
          <a:p>
            <a:pPr marL="36900" indent="0">
              <a:buFont typeface="Wingdings 3" charset="2"/>
              <a:buNone/>
            </a:pPr>
            <a:r>
              <a:rPr lang="en-US" sz="2400" smtClean="0">
                <a:latin typeface="Nikosh" panose="02000000000000000000" pitchFamily="2" charset="0"/>
                <a:cs typeface="Nikosh" panose="02000000000000000000" pitchFamily="2" charset="0"/>
              </a:rPr>
              <a:t>৩।ডিম্বাকার (egg shape)</a:t>
            </a:r>
          </a:p>
          <a:p>
            <a:pPr marL="36900" indent="0">
              <a:buFont typeface="Wingdings 3" charset="2"/>
              <a:buNone/>
            </a:pPr>
            <a:r>
              <a:rPr lang="en-US" sz="2400" smtClean="0">
                <a:latin typeface="Nikosh" panose="02000000000000000000" pitchFamily="2" charset="0"/>
                <a:cs typeface="Nikosh" panose="02000000000000000000" pitchFamily="2" charset="0"/>
              </a:rPr>
              <a:t>৪।</a:t>
            </a:r>
            <a:r>
              <a:rPr lang="as-IN" sz="2400" smtClean="0">
                <a:latin typeface="Nikosh" panose="02000000000000000000" pitchFamily="2" charset="0"/>
                <a:cs typeface="Nikosh" panose="02000000000000000000" pitchFamily="2" charset="0"/>
              </a:rPr>
              <a:t> ট্রানজেন্ট</a:t>
            </a:r>
            <a:r>
              <a:rPr lang="en-US" sz="2400" smtClean="0">
                <a:latin typeface="Nikosh" panose="02000000000000000000" pitchFamily="2" charset="0"/>
                <a:cs typeface="Nikosh" panose="02000000000000000000" pitchFamily="2" charset="0"/>
              </a:rPr>
              <a:t> (tranjent shape)</a:t>
            </a:r>
          </a:p>
          <a:p>
            <a:pPr marL="36900" indent="0">
              <a:buFont typeface="Wingdings 3" charset="2"/>
              <a:buNone/>
            </a:pPr>
            <a:r>
              <a:rPr lang="en-US" sz="2400" smtClean="0">
                <a:latin typeface="Nikosh" panose="02000000000000000000" pitchFamily="2" charset="0"/>
                <a:cs typeface="Nikosh" panose="02000000000000000000" pitchFamily="2" charset="0"/>
              </a:rPr>
              <a:t>৫।</a:t>
            </a:r>
            <a:r>
              <a:rPr lang="as-IN" sz="2400" smtClean="0">
                <a:latin typeface="Nikosh" panose="02000000000000000000" pitchFamily="2" charset="0"/>
                <a:cs typeface="Nikosh" panose="02000000000000000000" pitchFamily="2" charset="0"/>
              </a:rPr>
              <a:t> পঞ্চভূজ</a:t>
            </a:r>
            <a:r>
              <a:rPr lang="en-US" sz="2400" smtClean="0">
                <a:latin typeface="Nikosh" panose="02000000000000000000" pitchFamily="2" charset="0"/>
                <a:cs typeface="Nikosh" panose="02000000000000000000" pitchFamily="2" charset="0"/>
              </a:rPr>
              <a:t> (Pentagon shape)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10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73F396-FCBA-BDA4-0B8B-235382E3B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05" y="829056"/>
            <a:ext cx="6590271" cy="762000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যানবাহন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চলাচলের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পথ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(Pavement)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726C85-263C-E073-E003-F65E0F475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140" y="1719072"/>
            <a:ext cx="8915400" cy="3777622"/>
          </a:xfrm>
          <a:ln w="38100"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900" indent="0">
              <a:buNone/>
            </a:pP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সড়কের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যে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ফাঁকা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অংশে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যানবাহন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চলাচল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করে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তাকে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যানবাহন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চলাচলের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পথ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বা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পেভমেন্ট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বলে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 সড়ক পথে নিরাপদ যানবাহন চলাচলের জন্য পেভমেন্ট এর প্রস্থ নির্ধারণ একটি গুরুত্বপূর্ণ 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বিষ</a:t>
            </a:r>
            <a:r>
              <a:rPr lang="en-US" dirty="0" smtClean="0"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সড়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ক 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ডিজাইনাররা পেভমেন্টের প্রস্থ নির্ধারণ করার 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সম</a:t>
            </a:r>
            <a:r>
              <a:rPr lang="en-US" dirty="0" smtClean="0"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 নিম্নক্ত বিষ</a:t>
            </a:r>
            <a:r>
              <a:rPr lang="en-US" dirty="0" smtClean="0"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গুলোর 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প্রতি বিশেষ নজর 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দি</a:t>
            </a:r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থাকেন: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79800" indent="-342900">
              <a:buAutoNum type="arabicParenBoth"/>
            </a:pP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ট্রাফিক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লেনের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প্রস্থ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সংখ্যা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79800" indent="-342900">
              <a:buAutoNum type="arabicParenBoth"/>
            </a:pP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ট্রাফিক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লেনের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ক্ষমতা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79800" indent="-342900">
              <a:buAutoNum type="arabicParenBoth"/>
            </a:pP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যানবাহনের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প্রস্থ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79800" indent="-342900">
              <a:buAutoNum type="arabicParenBoth"/>
            </a:pP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যানবাহনের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dirty="0" err="1">
                <a:latin typeface="Nikosh" panose="02000000000000000000" pitchFamily="2" charset="0"/>
                <a:cs typeface="Nikosh" panose="02000000000000000000" pitchFamily="2" charset="0"/>
              </a:rPr>
              <a:t>গতি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ধরন</a:t>
            </a:r>
            <a:endParaRPr lang="en-US" dirty="0" smtClean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15799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114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Nikosh</vt:lpstr>
      <vt:lpstr>Wingdings 3</vt:lpstr>
      <vt:lpstr>Wisp</vt:lpstr>
      <vt:lpstr>PowerPoint Presentation</vt:lpstr>
      <vt:lpstr>PowerPoint Presentation</vt:lpstr>
      <vt:lpstr>যানবাহন চলাচলের পথ (Pavement)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Name: Transportation Engineering  Chapter-02: সড়কের জ্যামিতিক গঠন, প্রস্থচ্ছেদ ও সন্ধির অনুধাবন</dc:title>
  <dc:creator>Jobair Mahmod</dc:creator>
  <cp:lastModifiedBy>MY</cp:lastModifiedBy>
  <cp:revision>23</cp:revision>
  <dcterms:created xsi:type="dcterms:W3CDTF">2023-11-07T11:11:20Z</dcterms:created>
  <dcterms:modified xsi:type="dcterms:W3CDTF">2023-11-20T06:28:04Z</dcterms:modified>
</cp:coreProperties>
</file>