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6" r:id="rId3"/>
    <p:sldId id="267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3E7C-A695-4444-95B9-0E89E26EE29F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E24BF20-E33F-4A8C-AB9F-EED7A13EE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989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3E7C-A695-4444-95B9-0E89E26EE29F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24BF20-E33F-4A8C-AB9F-EED7A13EE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53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3E7C-A695-4444-95B9-0E89E26EE29F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24BF20-E33F-4A8C-AB9F-EED7A13EE991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989927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3E7C-A695-4444-95B9-0E89E26EE29F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24BF20-E33F-4A8C-AB9F-EED7A13EE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0655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3E7C-A695-4444-95B9-0E89E26EE29F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24BF20-E33F-4A8C-AB9F-EED7A13EE991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708360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3E7C-A695-4444-95B9-0E89E26EE29F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24BF20-E33F-4A8C-AB9F-EED7A13EE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1406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3E7C-A695-4444-95B9-0E89E26EE29F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4BF20-E33F-4A8C-AB9F-EED7A13EE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1803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3E7C-A695-4444-95B9-0E89E26EE29F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4BF20-E33F-4A8C-AB9F-EED7A13EE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596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3E7C-A695-4444-95B9-0E89E26EE29F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4BF20-E33F-4A8C-AB9F-EED7A13EE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186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3E7C-A695-4444-95B9-0E89E26EE29F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24BF20-E33F-4A8C-AB9F-EED7A13EE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059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3E7C-A695-4444-95B9-0E89E26EE29F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E24BF20-E33F-4A8C-AB9F-EED7A13EE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745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3E7C-A695-4444-95B9-0E89E26EE29F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E24BF20-E33F-4A8C-AB9F-EED7A13EE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23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3E7C-A695-4444-95B9-0E89E26EE29F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4BF20-E33F-4A8C-AB9F-EED7A13EE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865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3E7C-A695-4444-95B9-0E89E26EE29F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4BF20-E33F-4A8C-AB9F-EED7A13EE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589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3E7C-A695-4444-95B9-0E89E26EE29F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4BF20-E33F-4A8C-AB9F-EED7A13EE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460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3E7C-A695-4444-95B9-0E89E26EE29F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24BF20-E33F-4A8C-AB9F-EED7A13EE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276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900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343E7C-A695-4444-95B9-0E89E26EE29F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E24BF20-E33F-4A8C-AB9F-EED7A13EE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917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68AA39A-01F7-1322-1FD0-F82A6C7BF3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0693" y="914400"/>
            <a:ext cx="9440034" cy="2683941"/>
          </a:xfrm>
          <a:blipFill>
            <a:blip r:embed="rId2"/>
            <a:tile tx="0" ty="0" sx="100000" sy="100000" flip="none" algn="tl"/>
          </a:blipFill>
          <a:ln w="38100">
            <a:solidFill>
              <a:srgbClr val="0070C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sz="3600" b="1" kern="1200" dirty="0">
                <a:solidFill>
                  <a:schemeClr val="tx1"/>
                </a:solidFill>
                <a:effectLst/>
                <a:latin typeface="Nikosh"/>
              </a:rPr>
              <a:t>Subject Name: Transportation Engineering</a:t>
            </a:r>
            <a:br>
              <a:rPr lang="en-US" sz="3600" b="1" kern="1200" dirty="0">
                <a:solidFill>
                  <a:schemeClr val="tx1"/>
                </a:solidFill>
                <a:effectLst/>
                <a:latin typeface="Nikosh"/>
              </a:rPr>
            </a:br>
            <a:r>
              <a:rPr lang="en-US" sz="3600" b="1" kern="1200" dirty="0">
                <a:solidFill>
                  <a:schemeClr val="tx1"/>
                </a:solidFill>
                <a:effectLst/>
                <a:latin typeface="Nikosh"/>
              </a:rPr>
              <a:t/>
            </a:r>
            <a:br>
              <a:rPr lang="en-US" sz="3600" b="1" kern="1200" dirty="0">
                <a:solidFill>
                  <a:schemeClr val="tx1"/>
                </a:solidFill>
                <a:effectLst/>
                <a:latin typeface="Nikosh"/>
              </a:rPr>
            </a:br>
            <a:r>
              <a:rPr lang="en-US" sz="3200" b="1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Chapter-02: </a:t>
            </a:r>
            <a:r>
              <a:rPr lang="en-US" sz="3200" b="1" dirty="0" err="1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সড়কের</a:t>
            </a:r>
            <a:r>
              <a:rPr lang="en-US" sz="3200" b="1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জ্যামিতিক</a:t>
            </a:r>
            <a:r>
              <a:rPr lang="en-US" sz="3200" b="1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গঠন</a:t>
            </a:r>
            <a:r>
              <a:rPr lang="en-US" sz="3200" b="1" dirty="0">
                <a:latin typeface="Nikosh" panose="02000000000000000000" pitchFamily="2" charset="0"/>
                <a:cs typeface="Nikosh" panose="02000000000000000000" pitchFamily="2" charset="0"/>
              </a:rPr>
              <a:t>, </a:t>
            </a:r>
            <a:r>
              <a:rPr lang="en-US" sz="3200" b="1" dirty="0" err="1">
                <a:latin typeface="Nikosh" panose="02000000000000000000" pitchFamily="2" charset="0"/>
                <a:cs typeface="Nikosh" panose="02000000000000000000" pitchFamily="2" charset="0"/>
              </a:rPr>
              <a:t>প্রস্থচ্ছেদ</a:t>
            </a:r>
            <a:r>
              <a:rPr lang="en-US" sz="3200" b="1" dirty="0">
                <a:latin typeface="Nikosh" panose="02000000000000000000" pitchFamily="2" charset="0"/>
                <a:cs typeface="Nikosh" panose="02000000000000000000" pitchFamily="2" charset="0"/>
              </a:rPr>
              <a:t> ও </a:t>
            </a:r>
            <a:r>
              <a:rPr lang="en-US" sz="3200" b="1" dirty="0" err="1">
                <a:latin typeface="Nikosh" panose="02000000000000000000" pitchFamily="2" charset="0"/>
                <a:cs typeface="Nikosh" panose="02000000000000000000" pitchFamily="2" charset="0"/>
              </a:rPr>
              <a:t>সন্ধির</a:t>
            </a:r>
            <a:r>
              <a:rPr lang="en-US" sz="3200" b="1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3200" b="1" dirty="0" err="1">
                <a:latin typeface="Nikosh" panose="02000000000000000000" pitchFamily="2" charset="0"/>
                <a:cs typeface="Nikosh" panose="02000000000000000000" pitchFamily="2" charset="0"/>
              </a:rPr>
              <a:t>অনুধাবন</a:t>
            </a:r>
            <a:r>
              <a:rPr lang="en-US" sz="3200" b="1" dirty="0">
                <a:latin typeface="Nikosh" panose="02000000000000000000" pitchFamily="2" charset="0"/>
                <a:cs typeface="Nikosh" panose="02000000000000000000" pitchFamily="2" charset="0"/>
              </a:rPr>
              <a:t/>
            </a:r>
            <a:br>
              <a:rPr lang="en-US" sz="3200" b="1" dirty="0">
                <a:latin typeface="Nikosh" panose="02000000000000000000" pitchFamily="2" charset="0"/>
                <a:cs typeface="Nikosh" panose="02000000000000000000" pitchFamily="2" charset="0"/>
              </a:rPr>
            </a:br>
            <a:endParaRPr lang="en-US" sz="3200" dirty="0">
              <a:latin typeface="Nikosh" panose="02000000000000000000" pitchFamily="2" charset="0"/>
              <a:cs typeface="Nikosh" panose="02000000000000000000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E1CA15EA-A649-9E16-2B76-BBD0C08776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1014" y="4091579"/>
            <a:ext cx="8915399" cy="1741954"/>
          </a:xfrm>
          <a:blipFill>
            <a:blip r:embed="rId3"/>
            <a:tile tx="0" ty="0" sx="100000" sy="100000" flip="none" algn="tl"/>
          </a:blipFill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chemeClr val="tx1"/>
                </a:solidFill>
                <a:latin typeface="Nikosh"/>
              </a:rPr>
              <a:t>Teacher: Md Faruk Hossain</a:t>
            </a:r>
            <a:r>
              <a:rPr lang="en-US" sz="3200" b="1" i="1" dirty="0">
                <a:solidFill>
                  <a:schemeClr val="tx1"/>
                </a:solidFill>
                <a:latin typeface="Nikosh"/>
              </a:rPr>
              <a:t/>
            </a:r>
            <a:br>
              <a:rPr lang="en-US" sz="3200" b="1" i="1" dirty="0">
                <a:solidFill>
                  <a:schemeClr val="tx1"/>
                </a:solidFill>
                <a:latin typeface="Nikosh"/>
              </a:rPr>
            </a:br>
            <a:r>
              <a:rPr lang="en-US" sz="3200" b="1" dirty="0">
                <a:solidFill>
                  <a:schemeClr val="tx1"/>
                </a:solidFill>
                <a:latin typeface="Nikosh"/>
              </a:rPr>
              <a:t>Junior instructor(tech/survey</a:t>
            </a:r>
            <a:r>
              <a:rPr lang="en-US" sz="3200" b="1" dirty="0" smtClean="0">
                <a:solidFill>
                  <a:schemeClr val="tx1"/>
                </a:solidFill>
                <a:latin typeface="Nikosh"/>
              </a:rPr>
              <a:t>)</a:t>
            </a:r>
          </a:p>
          <a:p>
            <a:r>
              <a:rPr lang="en-US" sz="3200" b="1" dirty="0">
                <a:solidFill>
                  <a:schemeClr val="tx1"/>
                </a:solidFill>
                <a:latin typeface="Nikosh"/>
              </a:rPr>
              <a:t>Bangladesh Survey Institute</a:t>
            </a:r>
            <a:endParaRPr lang="en-US" sz="3200" dirty="0"/>
          </a:p>
          <a:p>
            <a:r>
              <a:rPr lang="en-US" sz="3200" b="1" dirty="0">
                <a:solidFill>
                  <a:schemeClr val="tx1"/>
                </a:solidFill>
                <a:latin typeface="Nikosh"/>
              </a:rPr>
              <a:t/>
            </a:r>
            <a:br>
              <a:rPr lang="en-US" sz="3200" b="1" dirty="0">
                <a:solidFill>
                  <a:schemeClr val="tx1"/>
                </a:solidFill>
                <a:latin typeface="Nikosh"/>
              </a:rPr>
            </a:b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60802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99910E3-906F-A6EF-2F09-E9167E683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616325"/>
            <a:ext cx="7851264" cy="751156"/>
          </a:xfrm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en-US" dirty="0" err="1">
                <a:latin typeface="Nikosh" panose="02000000000000000000" pitchFamily="2" charset="0"/>
                <a:cs typeface="Nikosh" panose="02000000000000000000" pitchFamily="2" charset="0"/>
              </a:rPr>
              <a:t>সড়কের</a:t>
            </a:r>
            <a:r>
              <a:rPr lang="en-US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dirty="0" err="1">
                <a:latin typeface="Nikosh" panose="02000000000000000000" pitchFamily="2" charset="0"/>
                <a:cs typeface="Nikosh" panose="02000000000000000000" pitchFamily="2" charset="0"/>
              </a:rPr>
              <a:t>জ্যামিতিক</a:t>
            </a:r>
            <a:r>
              <a:rPr lang="en-US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dirty="0" err="1">
                <a:latin typeface="Nikosh" panose="02000000000000000000" pitchFamily="2" charset="0"/>
                <a:cs typeface="Nikosh" panose="02000000000000000000" pitchFamily="2" charset="0"/>
              </a:rPr>
              <a:t>গঠনে</a:t>
            </a:r>
            <a:r>
              <a:rPr lang="en-US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dirty="0" err="1">
                <a:latin typeface="Nikosh" panose="02000000000000000000" pitchFamily="2" charset="0"/>
                <a:cs typeface="Nikosh" panose="02000000000000000000" pitchFamily="2" charset="0"/>
              </a:rPr>
              <a:t>প্রভাব</a:t>
            </a:r>
            <a:r>
              <a:rPr lang="en-US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dirty="0" err="1">
                <a:latin typeface="Nikosh" panose="02000000000000000000" pitchFamily="2" charset="0"/>
                <a:cs typeface="Nikosh" panose="02000000000000000000" pitchFamily="2" charset="0"/>
              </a:rPr>
              <a:t>বিস্তারকারি</a:t>
            </a:r>
            <a:r>
              <a:rPr lang="en-US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বিষয়সমূহ</a:t>
            </a:r>
            <a:endParaRPr lang="en-US" dirty="0">
              <a:latin typeface="Nikosh" panose="02000000000000000000" pitchFamily="2" charset="0"/>
              <a:cs typeface="Nikosh" panose="02000000000000000000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F34B022-1F6B-4436-B114-2832A860B6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837038"/>
            <a:ext cx="8915400" cy="3777622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pPr marL="494100" indent="-457200">
              <a:buAutoNum type="arabicPeriod"/>
            </a:pPr>
            <a:r>
              <a:rPr lang="as-IN" sz="2400" dirty="0">
                <a:latin typeface="Nikosh" panose="02000000000000000000" pitchFamily="2" charset="0"/>
                <a:cs typeface="Nikosh" panose="02000000000000000000" pitchFamily="2" charset="0"/>
              </a:rPr>
              <a:t>ঘর্ষণ</a:t>
            </a:r>
            <a:endParaRPr lang="en-US" sz="2400" dirty="0">
              <a:latin typeface="Nikosh" panose="02000000000000000000" pitchFamily="2" charset="0"/>
              <a:cs typeface="Nikosh" panose="02000000000000000000" pitchFamily="2" charset="0"/>
            </a:endParaRPr>
          </a:p>
          <a:p>
            <a:pPr marL="494100" indent="-457200">
              <a:buAutoNum type="arabicPeriod"/>
            </a:pPr>
            <a:r>
              <a:rPr lang="as-IN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স</a:t>
            </a:r>
            <a:r>
              <a:rPr lang="en-US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ড়</a:t>
            </a:r>
            <a:r>
              <a:rPr lang="as-IN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কপৃষ্ঠের </a:t>
            </a:r>
            <a:r>
              <a:rPr lang="en-US" sz="24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ভঙ্গুরতা</a:t>
            </a:r>
            <a:endParaRPr lang="en-US" sz="2400" dirty="0">
              <a:latin typeface="Nikosh" panose="02000000000000000000" pitchFamily="2" charset="0"/>
              <a:cs typeface="Nikosh" panose="02000000000000000000" pitchFamily="2" charset="0"/>
            </a:endParaRPr>
          </a:p>
          <a:p>
            <a:pPr marL="494100" indent="-457200">
              <a:buAutoNum type="arabicPeriod"/>
            </a:pPr>
            <a:r>
              <a:rPr lang="as-IN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স</a:t>
            </a:r>
            <a:r>
              <a:rPr lang="en-US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ড়</a:t>
            </a:r>
            <a:r>
              <a:rPr lang="as-IN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কপৃষ্ঠের </a:t>
            </a:r>
            <a:r>
              <a:rPr lang="as-IN" sz="2400" dirty="0">
                <a:latin typeface="Nikosh" panose="02000000000000000000" pitchFamily="2" charset="0"/>
                <a:cs typeface="Nikosh" panose="02000000000000000000" pitchFamily="2" charset="0"/>
              </a:rPr>
              <a:t>আলো প্রতিফলন বৈশিষ্ট্য</a:t>
            </a:r>
            <a:endParaRPr lang="en-US" sz="2400" dirty="0">
              <a:latin typeface="Nikosh" panose="02000000000000000000" pitchFamily="2" charset="0"/>
              <a:cs typeface="Nikosh" panose="02000000000000000000" pitchFamily="2" charset="0"/>
            </a:endParaRPr>
          </a:p>
          <a:p>
            <a:pPr marL="494100" indent="-457200">
              <a:buAutoNum type="arabicPeriod"/>
            </a:pPr>
            <a:r>
              <a:rPr lang="as-IN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স</a:t>
            </a:r>
            <a:r>
              <a:rPr lang="en-US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ড়</a:t>
            </a:r>
            <a:r>
              <a:rPr lang="as-IN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কের </a:t>
            </a:r>
            <a:r>
              <a:rPr lang="as-IN" sz="2400" dirty="0">
                <a:latin typeface="Nikosh" panose="02000000000000000000" pitchFamily="2" charset="0"/>
                <a:cs typeface="Nikosh" panose="02000000000000000000" pitchFamily="2" charset="0"/>
              </a:rPr>
              <a:t>অবস্থান এলাকার ভূ-সংস্থানিক অবস্থা </a:t>
            </a:r>
            <a:endParaRPr lang="en-US" sz="2400" dirty="0">
              <a:latin typeface="Nikosh" panose="02000000000000000000" pitchFamily="2" charset="0"/>
              <a:cs typeface="Nikosh" panose="02000000000000000000" pitchFamily="2" charset="0"/>
            </a:endParaRPr>
          </a:p>
          <a:p>
            <a:pPr marL="494100" indent="-457200">
              <a:buAutoNum type="arabicPeriod"/>
            </a:pPr>
            <a:r>
              <a:rPr lang="as-IN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স</a:t>
            </a:r>
            <a:r>
              <a:rPr lang="en-US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ড়</a:t>
            </a:r>
            <a:r>
              <a:rPr lang="as-IN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কে </a:t>
            </a:r>
            <a:r>
              <a:rPr lang="as-IN" sz="2400" dirty="0">
                <a:latin typeface="Nikosh" panose="02000000000000000000" pitchFamily="2" charset="0"/>
                <a:cs typeface="Nikosh" panose="02000000000000000000" pitchFamily="2" charset="0"/>
              </a:rPr>
              <a:t>চলাচলকারী যানবাহন ও পদযাত্রী </a:t>
            </a:r>
            <a:endParaRPr lang="en-US" sz="2400" dirty="0">
              <a:latin typeface="Nikosh" panose="02000000000000000000" pitchFamily="2" charset="0"/>
              <a:cs typeface="Nikosh" panose="02000000000000000000" pitchFamily="2" charset="0"/>
            </a:endParaRPr>
          </a:p>
          <a:p>
            <a:pPr marL="494100" indent="-457200">
              <a:buAutoNum type="arabicPeriod"/>
            </a:pPr>
            <a:r>
              <a:rPr lang="as-IN" sz="2400" dirty="0">
                <a:latin typeface="Nikosh" panose="02000000000000000000" pitchFamily="2" charset="0"/>
                <a:cs typeface="Nikosh" panose="02000000000000000000" pitchFamily="2" charset="0"/>
              </a:rPr>
              <a:t>ডিজাইন স্পিড </a:t>
            </a:r>
            <a:endParaRPr lang="en-US" sz="2400" dirty="0">
              <a:latin typeface="Nikosh" panose="02000000000000000000" pitchFamily="2" charset="0"/>
              <a:cs typeface="Nikosh" panose="02000000000000000000" pitchFamily="2" charset="0"/>
            </a:endParaRPr>
          </a:p>
          <a:p>
            <a:pPr marL="494100" indent="-457200">
              <a:buAutoNum type="arabicPeriod"/>
            </a:pPr>
            <a:r>
              <a:rPr lang="as-IN" sz="2400" dirty="0">
                <a:latin typeface="Nikosh" panose="02000000000000000000" pitchFamily="2" charset="0"/>
                <a:cs typeface="Nikosh" panose="02000000000000000000" pitchFamily="2" charset="0"/>
              </a:rPr>
              <a:t>বৃষ্টিপাত</a:t>
            </a:r>
            <a:r>
              <a:rPr lang="en-US" sz="24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2400" dirty="0" err="1">
                <a:latin typeface="Nikosh" panose="02000000000000000000" pitchFamily="2" charset="0"/>
                <a:cs typeface="Nikosh" panose="02000000000000000000" pitchFamily="2" charset="0"/>
              </a:rPr>
              <a:t>ইত্যাদি</a:t>
            </a:r>
            <a:r>
              <a:rPr lang="en-US" sz="2400" dirty="0">
                <a:latin typeface="Nikosh" panose="02000000000000000000" pitchFamily="2" charset="0"/>
                <a:cs typeface="Nikosh" panose="02000000000000000000" pitchFamily="2" charset="0"/>
              </a:rPr>
              <a:t>।</a:t>
            </a:r>
          </a:p>
        </p:txBody>
      </p:sp>
    </p:spTree>
    <p:extLst>
      <p:ext uri="{BB962C8B-B14F-4D97-AF65-F5344CB8AC3E}">
        <p14:creationId xmlns:p14="http://schemas.microsoft.com/office/powerpoint/2010/main" val="2254710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F35F93D-CE90-1E85-DE2F-7A625A506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5738" y="893991"/>
            <a:ext cx="4170340" cy="759847"/>
          </a:xfr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ctr"/>
            <a:r>
              <a:rPr lang="as-IN" sz="4800" dirty="0">
                <a:latin typeface="Nikosh" panose="02000000000000000000" pitchFamily="2" charset="0"/>
                <a:cs typeface="Nikosh" panose="02000000000000000000" pitchFamily="2" charset="0"/>
              </a:rPr>
              <a:t>ক্যাম্বার</a:t>
            </a:r>
            <a:endParaRPr lang="en-US" sz="4800" dirty="0">
              <a:latin typeface="Nikosh" panose="02000000000000000000" pitchFamily="2" charset="0"/>
              <a:cs typeface="Nikosh" panose="02000000000000000000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C9484BD-DAE3-F57D-D3D1-D377A92316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03179" y="1853511"/>
            <a:ext cx="8433015" cy="3583461"/>
          </a:xfrm>
          <a:ln w="285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36900" indent="0">
              <a:buNone/>
            </a:pPr>
            <a:r>
              <a:rPr lang="en-US" u="sng" dirty="0" err="1">
                <a:solidFill>
                  <a:srgbClr val="FF000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পরিমিত</a:t>
            </a:r>
            <a:r>
              <a:rPr lang="en-US" u="sng" dirty="0">
                <a:solidFill>
                  <a:srgbClr val="FF000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 </a:t>
            </a:r>
            <a:r>
              <a:rPr lang="as-IN" u="sng" dirty="0">
                <a:solidFill>
                  <a:srgbClr val="FF000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ক্যাম্বার</a:t>
            </a:r>
            <a:r>
              <a:rPr lang="en-US" u="sng" dirty="0">
                <a:solidFill>
                  <a:srgbClr val="FF000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এর </a:t>
            </a:r>
            <a:r>
              <a:rPr lang="en-US" u="sng" dirty="0" err="1">
                <a:solidFill>
                  <a:srgbClr val="FF000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উপকারিতা</a:t>
            </a:r>
            <a:endParaRPr lang="en-US" u="sng" dirty="0">
              <a:solidFill>
                <a:srgbClr val="FF0000"/>
              </a:solidFill>
              <a:latin typeface="Nikosh" panose="02000000000000000000" pitchFamily="2" charset="0"/>
              <a:cs typeface="Nikosh" panose="02000000000000000000" pitchFamily="2" charset="0"/>
            </a:endParaRPr>
          </a:p>
          <a:p>
            <a:pPr marL="551250" indent="-514350">
              <a:buAutoNum type="romanUcParenBoth"/>
            </a:pPr>
            <a:r>
              <a:rPr lang="as-IN" dirty="0" smtClean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স</a:t>
            </a:r>
            <a:r>
              <a:rPr lang="en-US" dirty="0" smtClean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ড়</a:t>
            </a:r>
            <a:r>
              <a:rPr lang="as-IN" dirty="0" smtClean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কপৃষ্ঠ </a:t>
            </a:r>
            <a:r>
              <a:rPr lang="as-IN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এর পানি দ্রুত নিষ্কাশনের </a:t>
            </a:r>
            <a:r>
              <a:rPr lang="as-IN" dirty="0" smtClean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সহা</a:t>
            </a:r>
            <a:r>
              <a:rPr lang="en-US" dirty="0" smtClean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য়</a:t>
            </a:r>
            <a:r>
              <a:rPr lang="as-IN" dirty="0" smtClean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তা </a:t>
            </a:r>
            <a:r>
              <a:rPr lang="as-IN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করে।</a:t>
            </a:r>
            <a:endParaRPr lang="en-US" dirty="0">
              <a:solidFill>
                <a:schemeClr val="tx1"/>
              </a:solidFill>
              <a:latin typeface="Nikosh" panose="02000000000000000000" pitchFamily="2" charset="0"/>
              <a:cs typeface="Nikosh" panose="02000000000000000000" pitchFamily="2" charset="0"/>
            </a:endParaRPr>
          </a:p>
          <a:p>
            <a:pPr marL="551250" indent="-514350">
              <a:buAutoNum type="romanUcParenBoth"/>
            </a:pPr>
            <a:r>
              <a:rPr lang="as-IN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পেভমেন্টকে শুষ্ক রাখে।</a:t>
            </a:r>
            <a:endParaRPr lang="en-US" dirty="0">
              <a:solidFill>
                <a:schemeClr val="tx1"/>
              </a:solidFill>
              <a:latin typeface="Nikosh" panose="02000000000000000000" pitchFamily="2" charset="0"/>
              <a:cs typeface="Nikosh" panose="02000000000000000000" pitchFamily="2" charset="0"/>
            </a:endParaRPr>
          </a:p>
          <a:p>
            <a:pPr marL="551250" indent="-514350">
              <a:buAutoNum type="romanUcParenBoth"/>
            </a:pPr>
            <a:r>
              <a:rPr lang="as-IN" dirty="0" smtClean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স</a:t>
            </a:r>
            <a:r>
              <a:rPr lang="en-US" dirty="0" smtClean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ড়</a:t>
            </a:r>
            <a:r>
              <a:rPr lang="as-IN" dirty="0" smtClean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কপৃষ্ঠ </a:t>
            </a:r>
            <a:r>
              <a:rPr lang="as-IN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পানি জমতে না দিয়ে ভিত্তিস্তরে পানি প্রবেশ রোধ করে এবং সড়ককে ধ্বংসের হাত থেকে রক্ষা করে।</a:t>
            </a:r>
            <a:endParaRPr lang="en-US" dirty="0">
              <a:solidFill>
                <a:schemeClr val="tx1"/>
              </a:solidFill>
              <a:latin typeface="Nikosh" panose="02000000000000000000" pitchFamily="2" charset="0"/>
              <a:cs typeface="Nikosh" panose="02000000000000000000" pitchFamily="2" charset="0"/>
            </a:endParaRPr>
          </a:p>
          <a:p>
            <a:pPr marL="551250" indent="-514350">
              <a:buAutoNum type="romanUcParenBoth"/>
            </a:pPr>
            <a:r>
              <a:rPr lang="as-IN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চালককে মানসিকভাবে নির্দিষ্ট পথে চলার প্রবণতা সৃষ্টি করে।</a:t>
            </a:r>
            <a:endParaRPr lang="en-US" dirty="0">
              <a:solidFill>
                <a:schemeClr val="tx1"/>
              </a:solidFill>
              <a:latin typeface="Nikosh" panose="02000000000000000000" pitchFamily="2" charset="0"/>
              <a:cs typeface="Nikosh" panose="02000000000000000000" pitchFamily="2" charset="0"/>
            </a:endParaRPr>
          </a:p>
          <a:p>
            <a:pPr marL="551250" indent="-514350">
              <a:buAutoNum type="romanUcParenBoth"/>
            </a:pPr>
            <a:r>
              <a:rPr lang="as-IN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নমনিয় সড়কে স্কিডিএনজি এর মাত্রা </a:t>
            </a:r>
            <a:r>
              <a:rPr lang="as-IN" dirty="0" smtClean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কমি</a:t>
            </a:r>
            <a:r>
              <a:rPr lang="en-US" dirty="0" err="1" smtClean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য়ে</a:t>
            </a:r>
            <a:r>
              <a:rPr lang="as-IN" dirty="0" smtClean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দে</a:t>
            </a:r>
            <a:r>
              <a:rPr lang="en-US" dirty="0" smtClean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য়</a:t>
            </a:r>
            <a:r>
              <a:rPr lang="as-IN" dirty="0" smtClean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।</a:t>
            </a:r>
            <a:endParaRPr lang="en-US" dirty="0">
              <a:solidFill>
                <a:schemeClr val="tx1"/>
              </a:solidFill>
              <a:latin typeface="Nikosh" panose="02000000000000000000" pitchFamily="2" charset="0"/>
              <a:cs typeface="Nikosh" panose="02000000000000000000" pitchFamily="2" charset="0"/>
            </a:endParaRPr>
          </a:p>
          <a:p>
            <a:pPr marL="551250" indent="-514350">
              <a:buAutoNum type="romanUcParenBoth"/>
            </a:pPr>
            <a:r>
              <a:rPr lang="as-IN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সংরক্ষণ ও মেরামত খরচ </a:t>
            </a:r>
            <a:r>
              <a:rPr lang="as-IN" dirty="0" smtClean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কমি</a:t>
            </a:r>
            <a:r>
              <a:rPr lang="en-US" dirty="0" err="1" smtClean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য়ে</a:t>
            </a:r>
            <a:r>
              <a:rPr lang="en-US" dirty="0" smtClean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দেয়</a:t>
            </a:r>
            <a:r>
              <a:rPr lang="as-IN" dirty="0" smtClean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। </a:t>
            </a:r>
            <a:endParaRPr lang="en-US" dirty="0">
              <a:solidFill>
                <a:schemeClr val="tx1"/>
              </a:solidFill>
              <a:latin typeface="Nikosh" panose="02000000000000000000" pitchFamily="2" charset="0"/>
              <a:cs typeface="Nikosh" panose="02000000000000000000" pitchFamily="2" charset="0"/>
            </a:endParaRPr>
          </a:p>
          <a:p>
            <a:pPr marL="551250" indent="-514350">
              <a:buAutoNum type="romanUcParenBoth"/>
            </a:pPr>
            <a:r>
              <a:rPr lang="as-IN" dirty="0" smtClean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স</a:t>
            </a:r>
            <a:r>
              <a:rPr lang="en-US" dirty="0" smtClean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ড়</a:t>
            </a:r>
            <a:r>
              <a:rPr lang="as-IN" dirty="0" smtClean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কের </a:t>
            </a:r>
            <a:r>
              <a:rPr lang="as-IN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স্থাপত্য সৌন্দর্য বৃদ্ধি করে।</a:t>
            </a:r>
            <a:endParaRPr lang="en-US" dirty="0">
              <a:solidFill>
                <a:schemeClr val="tx1"/>
              </a:solidFill>
              <a:latin typeface="Nikosh" panose="02000000000000000000" pitchFamily="2" charset="0"/>
              <a:cs typeface="Nikosh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124391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222</TotalTime>
  <Words>122</Words>
  <Application>Microsoft Office PowerPoint</Application>
  <PresentationFormat>Widescreen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Century Gothic</vt:lpstr>
      <vt:lpstr>Nikosh</vt:lpstr>
      <vt:lpstr>Wingdings 3</vt:lpstr>
      <vt:lpstr>Wisp</vt:lpstr>
      <vt:lpstr>Subject Name: Transportation Engineering  Chapter-02: সড়কের জ্যামিতিক গঠন, প্রস্থচ্ছেদ ও সন্ধির অনুধাবন </vt:lpstr>
      <vt:lpstr>সড়কের জ্যামিতিক গঠনে প্রভাব বিস্তারকারি বিষয়সমূহ</vt:lpstr>
      <vt:lpstr>ক্যাম্বার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Subject Name: Transportation Engineering  Chapter-02: সড়কের জ্যামিতিক গঠন, প্রস্থচ্ছেদ ও সন্ধির অনুধাবন</dc:title>
  <dc:creator>Jobair Mahmod</dc:creator>
  <cp:lastModifiedBy>MY</cp:lastModifiedBy>
  <cp:revision>22</cp:revision>
  <dcterms:created xsi:type="dcterms:W3CDTF">2023-11-07T11:11:20Z</dcterms:created>
  <dcterms:modified xsi:type="dcterms:W3CDTF">2023-11-20T06:20:41Z</dcterms:modified>
</cp:coreProperties>
</file>